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4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</p:sldIdLst>
  <p:sldSz cx="9144000" cy="5143500" type="screen16x9"/>
  <p:notesSz cx="6858000" cy="9144000"/>
  <p:embeddedFontLst>
    <p:embeddedFont>
      <p:font typeface="Montserrat" panose="00000500000000000000" pitchFamily="2" charset="0"/>
      <p:regular r:id="rId47"/>
      <p:bold r:id="rId48"/>
      <p:italic r:id="rId49"/>
      <p:boldItalic r:id="rId50"/>
    </p:embeddedFont>
    <p:embeddedFont>
      <p:font typeface="Raleway" pitchFamily="2" charset="0"/>
      <p:regular r:id="rId51"/>
      <p:bold r:id="rId52"/>
      <p:italic r:id="rId53"/>
      <p:boldItalic r:id="rId54"/>
    </p:embeddedFont>
    <p:embeddedFont>
      <p:font typeface="Roboto" panose="02000000000000000000" pitchFamily="2" charset="0"/>
      <p:regular r:id="rId55"/>
    </p:embeddedFont>
    <p:embeddedFont>
      <p:font typeface="Source Sans Pro" panose="020B0503030403020204" pitchFamily="34" charset="0"/>
      <p:regular r:id="rId56"/>
      <p:bold r:id="rId5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63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1.fntdata"/><Relationship Id="rId50" Type="http://schemas.openxmlformats.org/officeDocument/2006/relationships/font" Target="fonts/font4.fntdata"/><Relationship Id="rId55" Type="http://schemas.openxmlformats.org/officeDocument/2006/relationships/font" Target="fonts/font9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7.fntdata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2.fntdata"/><Relationship Id="rId56" Type="http://schemas.openxmlformats.org/officeDocument/2006/relationships/font" Target="fonts/font10.fntdata"/><Relationship Id="rId8" Type="http://schemas.openxmlformats.org/officeDocument/2006/relationships/slide" Target="slides/slide7.xml"/><Relationship Id="rId51" Type="http://schemas.openxmlformats.org/officeDocument/2006/relationships/font" Target="fonts/font5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8.fntdata"/><Relationship Id="rId62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3.fntdata"/><Relationship Id="rId57" Type="http://schemas.openxmlformats.org/officeDocument/2006/relationships/font" Target="fonts/font11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6.fntdata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ill Jones" userId="18e2199af911abfd" providerId="LiveId" clId="{F8789574-69EE-46F9-A77A-23977E15631D}"/>
    <pc:docChg chg="modSld">
      <pc:chgData name="Jill Jones" userId="18e2199af911abfd" providerId="LiveId" clId="{F8789574-69EE-46F9-A77A-23977E15631D}" dt="2024-08-05T04:15:46.617" v="25" actId="20577"/>
      <pc:docMkLst>
        <pc:docMk/>
      </pc:docMkLst>
      <pc:sldChg chg="modSp mod">
        <pc:chgData name="Jill Jones" userId="18e2199af911abfd" providerId="LiveId" clId="{F8789574-69EE-46F9-A77A-23977E15631D}" dt="2024-08-05T04:12:29.121" v="0" actId="1076"/>
        <pc:sldMkLst>
          <pc:docMk/>
          <pc:sldMk cId="0" sldId="268"/>
        </pc:sldMkLst>
        <pc:picChg chg="mod">
          <ac:chgData name="Jill Jones" userId="18e2199af911abfd" providerId="LiveId" clId="{F8789574-69EE-46F9-A77A-23977E15631D}" dt="2024-08-05T04:12:29.121" v="0" actId="1076"/>
          <ac:picMkLst>
            <pc:docMk/>
            <pc:sldMk cId="0" sldId="268"/>
            <ac:picMk id="155" creationId="{00000000-0000-0000-0000-000000000000}"/>
          </ac:picMkLst>
        </pc:picChg>
      </pc:sldChg>
      <pc:sldChg chg="modSp mod">
        <pc:chgData name="Jill Jones" userId="18e2199af911abfd" providerId="LiveId" clId="{F8789574-69EE-46F9-A77A-23977E15631D}" dt="2024-08-05T04:13:42.482" v="1" actId="1076"/>
        <pc:sldMkLst>
          <pc:docMk/>
          <pc:sldMk cId="0" sldId="279"/>
        </pc:sldMkLst>
        <pc:picChg chg="mod">
          <ac:chgData name="Jill Jones" userId="18e2199af911abfd" providerId="LiveId" clId="{F8789574-69EE-46F9-A77A-23977E15631D}" dt="2024-08-05T04:13:42.482" v="1" actId="1076"/>
          <ac:picMkLst>
            <pc:docMk/>
            <pc:sldMk cId="0" sldId="279"/>
            <ac:picMk id="241" creationId="{00000000-0000-0000-0000-000000000000}"/>
          </ac:picMkLst>
        </pc:picChg>
      </pc:sldChg>
      <pc:sldChg chg="modSp mod">
        <pc:chgData name="Jill Jones" userId="18e2199af911abfd" providerId="LiveId" clId="{F8789574-69EE-46F9-A77A-23977E15631D}" dt="2024-08-05T04:14:03.130" v="3" actId="14100"/>
        <pc:sldMkLst>
          <pc:docMk/>
          <pc:sldMk cId="0" sldId="280"/>
        </pc:sldMkLst>
        <pc:spChg chg="mod">
          <ac:chgData name="Jill Jones" userId="18e2199af911abfd" providerId="LiveId" clId="{F8789574-69EE-46F9-A77A-23977E15631D}" dt="2024-08-05T04:13:51.282" v="2" actId="14100"/>
          <ac:spMkLst>
            <pc:docMk/>
            <pc:sldMk cId="0" sldId="280"/>
            <ac:spMk id="247" creationId="{00000000-0000-0000-0000-000000000000}"/>
          </ac:spMkLst>
        </pc:spChg>
        <pc:cxnChg chg="mod">
          <ac:chgData name="Jill Jones" userId="18e2199af911abfd" providerId="LiveId" clId="{F8789574-69EE-46F9-A77A-23977E15631D}" dt="2024-08-05T04:14:03.130" v="3" actId="14100"/>
          <ac:cxnSpMkLst>
            <pc:docMk/>
            <pc:sldMk cId="0" sldId="280"/>
            <ac:cxnSpMk id="249" creationId="{00000000-0000-0000-0000-000000000000}"/>
          </ac:cxnSpMkLst>
        </pc:cxnChg>
      </pc:sldChg>
      <pc:sldChg chg="modSp mod">
        <pc:chgData name="Jill Jones" userId="18e2199af911abfd" providerId="LiveId" clId="{F8789574-69EE-46F9-A77A-23977E15631D}" dt="2024-08-05T04:14:58.163" v="7" actId="1076"/>
        <pc:sldMkLst>
          <pc:docMk/>
          <pc:sldMk cId="0" sldId="293"/>
        </pc:sldMkLst>
        <pc:spChg chg="mod">
          <ac:chgData name="Jill Jones" userId="18e2199af911abfd" providerId="LiveId" clId="{F8789574-69EE-46F9-A77A-23977E15631D}" dt="2024-08-05T04:14:55.556" v="6" actId="14100"/>
          <ac:spMkLst>
            <pc:docMk/>
            <pc:sldMk cId="0" sldId="293"/>
            <ac:spMk id="355" creationId="{00000000-0000-0000-0000-000000000000}"/>
          </ac:spMkLst>
        </pc:spChg>
        <pc:picChg chg="mod">
          <ac:chgData name="Jill Jones" userId="18e2199af911abfd" providerId="LiveId" clId="{F8789574-69EE-46F9-A77A-23977E15631D}" dt="2024-08-05T04:14:58.163" v="7" actId="1076"/>
          <ac:picMkLst>
            <pc:docMk/>
            <pc:sldMk cId="0" sldId="293"/>
            <ac:picMk id="356" creationId="{00000000-0000-0000-0000-000000000000}"/>
          </ac:picMkLst>
        </pc:picChg>
      </pc:sldChg>
      <pc:sldChg chg="modSp mod">
        <pc:chgData name="Jill Jones" userId="18e2199af911abfd" providerId="LiveId" clId="{F8789574-69EE-46F9-A77A-23977E15631D}" dt="2024-08-05T04:15:46.617" v="25" actId="20577"/>
        <pc:sldMkLst>
          <pc:docMk/>
          <pc:sldMk cId="0" sldId="296"/>
        </pc:sldMkLst>
        <pc:spChg chg="mod">
          <ac:chgData name="Jill Jones" userId="18e2199af911abfd" providerId="LiveId" clId="{F8789574-69EE-46F9-A77A-23977E15631D}" dt="2024-08-05T04:15:46.617" v="25" actId="20577"/>
          <ac:spMkLst>
            <pc:docMk/>
            <pc:sldMk cId="0" sldId="296"/>
            <ac:spMk id="378" creationId="{00000000-0000-0000-0000-000000000000}"/>
          </ac:spMkLst>
        </pc:spChg>
        <pc:spChg chg="mod">
          <ac:chgData name="Jill Jones" userId="18e2199af911abfd" providerId="LiveId" clId="{F8789574-69EE-46F9-A77A-23977E15631D}" dt="2024-08-05T04:15:18.615" v="22" actId="1038"/>
          <ac:spMkLst>
            <pc:docMk/>
            <pc:sldMk cId="0" sldId="296"/>
            <ac:spMk id="380" creationId="{00000000-0000-0000-0000-000000000000}"/>
          </ac:spMkLst>
        </pc:spChg>
        <pc:picChg chg="mod">
          <ac:chgData name="Jill Jones" userId="18e2199af911abfd" providerId="LiveId" clId="{F8789574-69EE-46F9-A77A-23977E15631D}" dt="2024-08-05T04:15:18.615" v="22" actId="1038"/>
          <ac:picMkLst>
            <pc:docMk/>
            <pc:sldMk cId="0" sldId="296"/>
            <ac:picMk id="379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b985f9255a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2b985f9255a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2b985f9255a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2b985f9255a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2b985f9255a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2b985f9255a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8c51b3b222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28c51b3b222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2ac12f67de5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2ac12f67de5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2b985f9255a_0_1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2b985f9255a_0_1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2ae354622ca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2ae354622ca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2b985f9255a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2b985f9255a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2b985f9255a_0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2b985f9255a_0_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2ae354622ca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2ae354622ca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4dc3d3829a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24dc3d3829a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2b985f9255a_0_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2b985f9255a_0_1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28c51b3b222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28c51b3b222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2b985f9255a_0_1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2b985f9255a_0_1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24dc3d3829a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24dc3d3829a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2b985f9255a_0_1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2b985f9255a_0_1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2b985f9255a_0_1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2b985f9255a_0_1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264aee7bf2e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264aee7bf2e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2ac12f67de5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2ac12f67de5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28c51b3b222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28c51b3b222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2b985f9255a_0_2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Google Shape;279;g2b985f9255a_0_2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64aee7bf2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264aee7bf2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2b985f9255a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2b985f9255a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2b985f9255a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2b985f9255a_0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264aee7bf2e_0_3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264aee7bf2e_0_3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2bccdc4a9a6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2bccdc4a9a6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28e909d82e6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Google Shape;315;g28e909d82e6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28c51b3b222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28c51b3b222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2bccdc4a9a6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Google Shape;335;g2bccdc4a9a6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264aee7bf2e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" name="Google Shape;346;g264aee7bf2e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2bccdc4a9a6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" name="Google Shape;352;g2bccdc4a9a6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2bccdc4a9a6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" name="Google Shape;359;g2bccdc4a9a6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24dc3d3829a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24dc3d3829a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264aee7bf2e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9" name="Google Shape;369;g264aee7bf2e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2bccdc4a9a6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" name="Google Shape;375;g2bccdc4a9a6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2bccdc4a9a6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" name="Google Shape;383;g2bccdc4a9a6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24dc3d3829a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4" name="Google Shape;394;g24dc3d3829a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28ce7170b7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" name="Google Shape;401;g28ce7170b7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8bf1c8f256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28bf1c8f256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6925abc05f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26925abc05f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96dd1e535d_1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296dd1e535d_1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b985f9255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2b985f9255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b985f9255a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2b985f9255a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100"/>
              <a:buFont typeface="Montserrat"/>
              <a:buNone/>
              <a:defRPr sz="41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None/>
              <a:defRPr sz="2400">
                <a:latin typeface="Calibri"/>
                <a:ea typeface="Calibri"/>
                <a:cs typeface="Calibri"/>
                <a:sym typeface="Calibri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4" name="Google Shape;14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735963" y="4296813"/>
            <a:ext cx="3895725" cy="600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title" hasCustomPrompt="1"/>
          </p:nvPr>
        </p:nvSpPr>
        <p:spPr>
          <a:xfrm>
            <a:off x="311700" y="743001"/>
            <a:ext cx="8520600" cy="200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r>
              <a:t>xx%</a:t>
            </a:r>
          </a:p>
        </p:txBody>
      </p:sp>
      <p:sp>
        <p:nvSpPr>
          <p:cNvPr id="53" name="Google Shape;53;p11"/>
          <p:cNvSpPr txBox="1">
            <a:spLocks noGrp="1"/>
          </p:cNvSpPr>
          <p:nvPr>
            <p:ph type="body" idx="1"/>
          </p:nvPr>
        </p:nvSpPr>
        <p:spPr>
          <a:xfrm>
            <a:off x="311700" y="2845182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1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485875" y="1714500"/>
            <a:ext cx="8183700" cy="78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Calibri"/>
              <a:buChar char="●"/>
              <a:defRPr sz="24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Calibri"/>
              <a:buChar char="○"/>
              <a:defRPr sz="18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alibri"/>
              <a:buChar char="■"/>
              <a:defRPr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  <a:defRPr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○"/>
              <a:defRPr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■"/>
              <a:defRPr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  <a:defRPr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○"/>
              <a:defRPr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■"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3" name="Google Shape;23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835869" y="4737994"/>
            <a:ext cx="1915808" cy="29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4"/>
          <p:cNvPicPr preferRelativeResize="0"/>
          <p:nvPr/>
        </p:nvPicPr>
        <p:blipFill rotWithShape="1">
          <a:blip r:embed="rId3">
            <a:alphaModFix/>
          </a:blip>
          <a:srcRect l="7649" t="8726" r="25661" b="7850"/>
          <a:stretch/>
        </p:blipFill>
        <p:spPr>
          <a:xfrm>
            <a:off x="68775" y="4539955"/>
            <a:ext cx="548700" cy="5423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2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/>
          <p:nvPr/>
        </p:nvSpPr>
        <p:spPr>
          <a:xfrm>
            <a:off x="4636800" y="80700"/>
            <a:ext cx="4426500" cy="4982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2" name="Google Shape;42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3" name="Google Shape;43;p9"/>
          <p:cNvSpPr txBox="1">
            <a:spLocks noGrp="1"/>
          </p:cNvSpPr>
          <p:nvPr>
            <p:ph type="title"/>
          </p:nvPr>
        </p:nvSpPr>
        <p:spPr>
          <a:xfrm>
            <a:off x="265500" y="1181700"/>
            <a:ext cx="4045200" cy="15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>
            <a:endParaRPr/>
          </a:p>
        </p:txBody>
      </p:sp>
      <p:sp>
        <p:nvSpPr>
          <p:cNvPr id="49" name="Google Shape;49;p1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lum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Source Sans Pro"/>
              <a:buChar char="●"/>
              <a:defRPr sz="18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3"/>
          <p:cNvSpPr txBox="1">
            <a:spLocks noGrp="1"/>
          </p:cNvSpPr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Game Spinner</a:t>
            </a:r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subTitle" idx="1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9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 #2: Click to flick</a:t>
            </a:r>
            <a:endParaRPr/>
          </a:p>
        </p:txBody>
      </p:sp>
      <p:sp>
        <p:nvSpPr>
          <p:cNvPr id="127" name="Google Shape;127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3715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Logical operators</a:t>
            </a:r>
            <a:endParaRPr/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In earlier missions, you used a condition in an if statement</a:t>
            </a:r>
            <a:endParaRPr/>
          </a:p>
        </p:txBody>
      </p:sp>
      <p:pic>
        <p:nvPicPr>
          <p:cNvPr id="128" name="Google Shape;12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48900" y="1304650"/>
            <a:ext cx="3105150" cy="2095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3738" y="2681675"/>
            <a:ext cx="2828925" cy="52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63750" y="3338275"/>
            <a:ext cx="1733550" cy="514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30400" y="3985350"/>
            <a:ext cx="2895600" cy="952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2" name="Google Shape;132;p22"/>
          <p:cNvCxnSpPr/>
          <p:nvPr/>
        </p:nvCxnSpPr>
        <p:spPr>
          <a:xfrm>
            <a:off x="1155950" y="2937300"/>
            <a:ext cx="2536800" cy="63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3" name="Google Shape;133;p22"/>
          <p:cNvCxnSpPr/>
          <p:nvPr/>
        </p:nvCxnSpPr>
        <p:spPr>
          <a:xfrm>
            <a:off x="1155950" y="3592300"/>
            <a:ext cx="1056600" cy="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4" name="Google Shape;134;p22"/>
          <p:cNvCxnSpPr/>
          <p:nvPr/>
        </p:nvCxnSpPr>
        <p:spPr>
          <a:xfrm>
            <a:off x="1470100" y="4650475"/>
            <a:ext cx="1056600" cy="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 #2: Click to flick</a:t>
            </a:r>
            <a:endParaRPr/>
          </a:p>
        </p:txBody>
      </p:sp>
      <p:sp>
        <p:nvSpPr>
          <p:cNvPr id="140" name="Google Shape;140;p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4843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Logical operators</a:t>
            </a:r>
            <a:endParaRPr/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What if you have two conditions you want to check at the same time?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For example: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Button A pressed OR button B pressed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Use a logical operator!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They combine two conditions together</a:t>
            </a:r>
            <a:endParaRPr/>
          </a:p>
        </p:txBody>
      </p:sp>
      <p:sp>
        <p:nvSpPr>
          <p:cNvPr id="141" name="Google Shape;141;p23"/>
          <p:cNvSpPr txBox="1"/>
          <p:nvPr/>
        </p:nvSpPr>
        <p:spPr>
          <a:xfrm>
            <a:off x="5986725" y="1512775"/>
            <a:ext cx="2965500" cy="2750700"/>
          </a:xfrm>
          <a:prstGeom prst="rect">
            <a:avLst/>
          </a:prstGeom>
          <a:solidFill>
            <a:srgbClr val="FFF2CC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1E1E1E"/>
                </a:solidFill>
                <a:latin typeface="Calibri"/>
                <a:ea typeface="Calibri"/>
                <a:cs typeface="Calibri"/>
                <a:sym typeface="Calibri"/>
              </a:rPr>
              <a:t>LOGICAL OPERATORS:</a:t>
            </a:r>
            <a:endParaRPr sz="1800" b="1">
              <a:solidFill>
                <a:srgbClr val="1E1E1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1E1E1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1E1E1E"/>
              </a:buClr>
              <a:buSzPts val="1800"/>
              <a:buFont typeface="Calibri"/>
              <a:buChar char="●"/>
            </a:pPr>
            <a:r>
              <a:rPr lang="en" sz="1800" b="1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AND</a:t>
            </a:r>
            <a:r>
              <a:rPr lang="en" sz="1800">
                <a:solidFill>
                  <a:srgbClr val="1E1E1E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>
              <a:solidFill>
                <a:srgbClr val="1E1E1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1E1E1E"/>
              </a:buClr>
              <a:buSzPts val="1800"/>
              <a:buFont typeface="Calibri"/>
              <a:buChar char="○"/>
            </a:pPr>
            <a:r>
              <a:rPr lang="en" sz="1800">
                <a:solidFill>
                  <a:srgbClr val="1E1E1E"/>
                </a:solidFill>
                <a:latin typeface="Calibri"/>
                <a:ea typeface="Calibri"/>
                <a:cs typeface="Calibri"/>
                <a:sym typeface="Calibri"/>
              </a:rPr>
              <a:t>two conditions must be true</a:t>
            </a:r>
            <a:endParaRPr sz="1800">
              <a:solidFill>
                <a:srgbClr val="1E1E1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1800"/>
              <a:buFont typeface="Calibri"/>
              <a:buChar char="●"/>
            </a:pPr>
            <a:r>
              <a:rPr lang="en" sz="1800" b="1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OR </a:t>
            </a:r>
            <a:endParaRPr sz="1800" b="1">
              <a:solidFill>
                <a:srgbClr val="38761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1E1E1E"/>
              </a:buClr>
              <a:buSzPts val="1800"/>
              <a:buFont typeface="Calibri"/>
              <a:buChar char="○"/>
            </a:pPr>
            <a:r>
              <a:rPr lang="en" sz="1800">
                <a:solidFill>
                  <a:srgbClr val="1E1E1E"/>
                </a:solidFill>
                <a:latin typeface="Calibri"/>
                <a:ea typeface="Calibri"/>
                <a:cs typeface="Calibri"/>
                <a:sym typeface="Calibri"/>
              </a:rPr>
              <a:t>one of two conditions (or both) must be true</a:t>
            </a:r>
            <a:endParaRPr sz="1800">
              <a:solidFill>
                <a:srgbClr val="1E1E1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Activity #2</a:t>
            </a:r>
            <a:endParaRPr/>
          </a:p>
        </p:txBody>
      </p:sp>
      <p:sp>
        <p:nvSpPr>
          <p:cNvPr id="147" name="Google Shape;147;p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Go to your Mission Log and write down examples of logical operators.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48" name="Google Shape;148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4625" y="2710900"/>
            <a:ext cx="5537174" cy="2039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5"/>
          <p:cNvSpPr txBox="1">
            <a:spLocks noGrp="1"/>
          </p:cNvSpPr>
          <p:nvPr>
            <p:ph type="title"/>
          </p:nvPr>
        </p:nvSpPr>
        <p:spPr>
          <a:xfrm>
            <a:off x="311700" y="2164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Activity #2</a:t>
            </a:r>
            <a:endParaRPr/>
          </a:p>
        </p:txBody>
      </p:sp>
      <p:sp>
        <p:nvSpPr>
          <p:cNvPr id="154" name="Google Shape;154;p25"/>
          <p:cNvSpPr txBox="1">
            <a:spLocks noGrp="1"/>
          </p:cNvSpPr>
          <p:nvPr>
            <p:ph type="body" idx="1"/>
          </p:nvPr>
        </p:nvSpPr>
        <p:spPr>
          <a:xfrm>
            <a:off x="311700" y="759125"/>
            <a:ext cx="8338500" cy="267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Apply these concepts to make the spinner go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58140" algn="l" rtl="0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Add a while True loop </a:t>
            </a:r>
            <a:endParaRPr/>
          </a:p>
          <a:p>
            <a:pPr marL="457200" lvl="0" indent="-358140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Add an if statement using buttons.is_pressed and check for BTN_A or BTN_B.</a:t>
            </a:r>
            <a:endParaRPr/>
          </a:p>
          <a:p>
            <a:pPr marL="457200" lvl="0" indent="-358140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Be careful with the indenting!</a:t>
            </a:r>
            <a:endParaRPr/>
          </a:p>
          <a:p>
            <a:pPr marL="457200" lvl="0" indent="-358140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Test the code by pressing Button A and Button B at different times.</a:t>
            </a:r>
            <a:endParaRPr/>
          </a:p>
        </p:txBody>
      </p:sp>
      <p:pic>
        <p:nvPicPr>
          <p:cNvPr id="155" name="Google Shape;155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3170" y="3279721"/>
            <a:ext cx="5124901" cy="1507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6"/>
          <p:cNvSpPr txBox="1">
            <a:spLocks noGrp="1"/>
          </p:cNvSpPr>
          <p:nvPr>
            <p:ph type="title"/>
          </p:nvPr>
        </p:nvSpPr>
        <p:spPr>
          <a:xfrm>
            <a:off x="311700" y="2164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 #3: Fun Functions</a:t>
            </a:r>
            <a:endParaRPr/>
          </a:p>
        </p:txBody>
      </p:sp>
      <p:sp>
        <p:nvSpPr>
          <p:cNvPr id="161" name="Google Shape;161;p26"/>
          <p:cNvSpPr txBox="1">
            <a:spLocks noGrp="1"/>
          </p:cNvSpPr>
          <p:nvPr>
            <p:ph type="body" idx="1"/>
          </p:nvPr>
        </p:nvSpPr>
        <p:spPr>
          <a:xfrm>
            <a:off x="311700" y="780700"/>
            <a:ext cx="4553700" cy="370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arrow appears, but it isn’t very realistic. </a:t>
            </a:r>
            <a:endParaRPr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You want to see some spinning action before the arrow stops.</a:t>
            </a:r>
            <a:endParaRPr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You will add some animation </a:t>
            </a:r>
            <a:endParaRPr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This could add several lines of code to your program</a:t>
            </a:r>
            <a:endParaRPr/>
          </a:p>
        </p:txBody>
      </p:sp>
      <p:pic>
        <p:nvPicPr>
          <p:cNvPr id="162" name="Google Shape;162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98100" y="927550"/>
            <a:ext cx="3373025" cy="2290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7"/>
          <p:cNvSpPr txBox="1">
            <a:spLocks noGrp="1"/>
          </p:cNvSpPr>
          <p:nvPr>
            <p:ph type="title"/>
          </p:nvPr>
        </p:nvSpPr>
        <p:spPr>
          <a:xfrm>
            <a:off x="311700" y="2164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 #3: Fun Functions</a:t>
            </a:r>
            <a:endParaRPr/>
          </a:p>
        </p:txBody>
      </p:sp>
      <p:sp>
        <p:nvSpPr>
          <p:cNvPr id="168" name="Google Shape;168;p27"/>
          <p:cNvSpPr txBox="1">
            <a:spLocks noGrp="1"/>
          </p:cNvSpPr>
          <p:nvPr>
            <p:ph type="body" idx="1"/>
          </p:nvPr>
        </p:nvSpPr>
        <p:spPr>
          <a:xfrm>
            <a:off x="311700" y="780700"/>
            <a:ext cx="4618200" cy="418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Adding several lines of code to your program makes it harder to read</a:t>
            </a:r>
            <a:endParaRPr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You have already written programs with several lines of code</a:t>
            </a:r>
            <a:endParaRPr/>
          </a:p>
          <a:p>
            <a: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Mission 3 and 4 are fairly long</a:t>
            </a:r>
            <a:endParaRPr/>
          </a:p>
          <a:p>
            <a: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Your remixes may have a lot of code as well</a:t>
            </a:r>
            <a:endParaRPr/>
          </a:p>
        </p:txBody>
      </p:sp>
      <p:pic>
        <p:nvPicPr>
          <p:cNvPr id="169" name="Google Shape;169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29900" y="839825"/>
            <a:ext cx="1916525" cy="4272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79788" y="-12"/>
            <a:ext cx="1409038" cy="46638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 #3: Fun Functions</a:t>
            </a:r>
            <a:endParaRPr/>
          </a:p>
        </p:txBody>
      </p:sp>
      <p:sp>
        <p:nvSpPr>
          <p:cNvPr id="176" name="Google Shape;176;p28"/>
          <p:cNvSpPr txBox="1">
            <a:spLocks noGrp="1"/>
          </p:cNvSpPr>
          <p:nvPr>
            <p:ph type="body" idx="1"/>
          </p:nvPr>
        </p:nvSpPr>
        <p:spPr>
          <a:xfrm>
            <a:off x="311700" y="996350"/>
            <a:ext cx="8520600" cy="3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take chunks of code from the main program and make them into functions! </a:t>
            </a:r>
            <a:endParaRPr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77" name="Google Shape;17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6900" y="1962613"/>
            <a:ext cx="3975916" cy="16398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16900" y="3777052"/>
            <a:ext cx="4869825" cy="9617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Functions in Mission 3</a:t>
            </a:r>
            <a:endParaRPr/>
          </a:p>
        </p:txBody>
      </p:sp>
      <p:sp>
        <p:nvSpPr>
          <p:cNvPr id="184" name="Google Shape;184;p29"/>
          <p:cNvSpPr txBox="1">
            <a:spLocks noGrp="1"/>
          </p:cNvSpPr>
          <p:nvPr>
            <p:ph type="body" idx="1"/>
          </p:nvPr>
        </p:nvSpPr>
        <p:spPr>
          <a:xfrm>
            <a:off x="369050" y="1068425"/>
            <a:ext cx="45501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Take a look at code from Mission 3 </a:t>
            </a:r>
            <a:endParaRPr/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In this example, some code is repeated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These are places to make  functions</a:t>
            </a:r>
            <a:endParaRPr/>
          </a:p>
        </p:txBody>
      </p:sp>
      <p:pic>
        <p:nvPicPr>
          <p:cNvPr id="185" name="Google Shape;185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38300" y="0"/>
            <a:ext cx="2228225" cy="4717176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9"/>
          <p:cNvSpPr/>
          <p:nvPr/>
        </p:nvSpPr>
        <p:spPr>
          <a:xfrm>
            <a:off x="5668425" y="795225"/>
            <a:ext cx="1267500" cy="9534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29"/>
          <p:cNvSpPr/>
          <p:nvPr/>
        </p:nvSpPr>
        <p:spPr>
          <a:xfrm>
            <a:off x="5614975" y="2756925"/>
            <a:ext cx="1267500" cy="9534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29"/>
          <p:cNvSpPr/>
          <p:nvPr/>
        </p:nvSpPr>
        <p:spPr>
          <a:xfrm>
            <a:off x="5668425" y="1776075"/>
            <a:ext cx="1267500" cy="9534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29"/>
          <p:cNvSpPr/>
          <p:nvPr/>
        </p:nvSpPr>
        <p:spPr>
          <a:xfrm>
            <a:off x="5614975" y="3737775"/>
            <a:ext cx="1267500" cy="9534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90" name="Google Shape;190;p29"/>
          <p:cNvCxnSpPr>
            <a:endCxn id="186" idx="1"/>
          </p:cNvCxnSpPr>
          <p:nvPr/>
        </p:nvCxnSpPr>
        <p:spPr>
          <a:xfrm rot="10800000" flipH="1">
            <a:off x="2277225" y="1271925"/>
            <a:ext cx="3391200" cy="19134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91" name="Google Shape;191;p29"/>
          <p:cNvCxnSpPr>
            <a:endCxn id="188" idx="1"/>
          </p:cNvCxnSpPr>
          <p:nvPr/>
        </p:nvCxnSpPr>
        <p:spPr>
          <a:xfrm rot="10800000" flipH="1">
            <a:off x="2288025" y="2252775"/>
            <a:ext cx="3380400" cy="964800"/>
          </a:xfrm>
          <a:prstGeom prst="straightConnector1">
            <a:avLst/>
          </a:prstGeom>
          <a:noFill/>
          <a:ln w="19050" cap="flat" cmpd="sng">
            <a:solidFill>
              <a:srgbClr val="00FF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Call a function</a:t>
            </a:r>
            <a:endParaRPr/>
          </a:p>
        </p:txBody>
      </p:sp>
      <p:sp>
        <p:nvSpPr>
          <p:cNvPr id="197" name="Google Shape;197;p30"/>
          <p:cNvSpPr txBox="1">
            <a:spLocks noGrp="1"/>
          </p:cNvSpPr>
          <p:nvPr>
            <p:ph type="body" idx="1"/>
          </p:nvPr>
        </p:nvSpPr>
        <p:spPr>
          <a:xfrm>
            <a:off x="369050" y="1068425"/>
            <a:ext cx="5223300" cy="37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Create a function for each color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Delete any extra code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Call the functions in the order you want to run them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Do you see how much easier the code is to read? And it is shorter!</a:t>
            </a:r>
            <a:endParaRPr/>
          </a:p>
        </p:txBody>
      </p:sp>
      <p:pic>
        <p:nvPicPr>
          <p:cNvPr id="198" name="Google Shape;198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56765" y="74525"/>
            <a:ext cx="2450834" cy="4641249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30"/>
          <p:cNvSpPr/>
          <p:nvPr/>
        </p:nvSpPr>
        <p:spPr>
          <a:xfrm>
            <a:off x="6318450" y="3666250"/>
            <a:ext cx="1516800" cy="9750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 #3: Fun Functions</a:t>
            </a:r>
            <a:endParaRPr/>
          </a:p>
        </p:txBody>
      </p:sp>
      <p:sp>
        <p:nvSpPr>
          <p:cNvPr id="205" name="Google Shape;205;p31"/>
          <p:cNvSpPr txBox="1">
            <a:spLocks noGrp="1"/>
          </p:cNvSpPr>
          <p:nvPr>
            <p:ph type="body" idx="1"/>
          </p:nvPr>
        </p:nvSpPr>
        <p:spPr>
          <a:xfrm>
            <a:off x="311700" y="964000"/>
            <a:ext cx="8209200" cy="36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create a function any time you want to keep the code easy to read. </a:t>
            </a:r>
            <a:endParaRPr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The keyword           means “define function”</a:t>
            </a:r>
            <a:endParaRPr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Use a colon (:) at the end of the line, just like a </a:t>
            </a:r>
            <a:r>
              <a:rPr lang="en" b="1"/>
              <a:t>while loop</a:t>
            </a:r>
            <a:r>
              <a:rPr lang="en"/>
              <a:t> and an </a:t>
            </a:r>
            <a:r>
              <a:rPr lang="en" b="1"/>
              <a:t>if statement</a:t>
            </a:r>
            <a:r>
              <a:rPr lang="en"/>
              <a:t> – you are making a block of code</a:t>
            </a:r>
            <a:endParaRPr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Indent the lines of code inside the function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</p:txBody>
      </p:sp>
      <p:pic>
        <p:nvPicPr>
          <p:cNvPr id="206" name="Google Shape;206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14950" y="1837425"/>
            <a:ext cx="638375" cy="425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71975" y="3596975"/>
            <a:ext cx="4430975" cy="1020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Pre-Mission Preparation</a:t>
            </a:r>
            <a:endParaRPr/>
          </a:p>
        </p:txBody>
      </p:sp>
      <p:sp>
        <p:nvSpPr>
          <p:cNvPr id="68" name="Google Shape;68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60405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In the last mission, you learned about random numbers. </a:t>
            </a:r>
            <a:endParaRPr>
              <a:solidFill>
                <a:schemeClr val="dk2"/>
              </a:solidFill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</a:pPr>
            <a:r>
              <a:rPr lang="en" sz="2000">
                <a:solidFill>
                  <a:schemeClr val="dk2"/>
                </a:solidFill>
              </a:rPr>
              <a:t>Other than a game, give an example of when you might want to select a random person.</a:t>
            </a:r>
            <a:r>
              <a:rPr lang="en">
                <a:solidFill>
                  <a:schemeClr val="dk2"/>
                </a:solidFill>
              </a:rPr>
              <a:t> </a:t>
            </a:r>
            <a:endParaRPr/>
          </a:p>
        </p:txBody>
      </p:sp>
      <p:pic>
        <p:nvPicPr>
          <p:cNvPr id="69" name="Google Shape;6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70475" y="554675"/>
            <a:ext cx="2158912" cy="387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 #3: Fun Functions</a:t>
            </a:r>
            <a:endParaRPr/>
          </a:p>
        </p:txBody>
      </p:sp>
      <p:sp>
        <p:nvSpPr>
          <p:cNvPr id="213" name="Google Shape;213;p32"/>
          <p:cNvSpPr txBox="1">
            <a:spLocks noGrp="1"/>
          </p:cNvSpPr>
          <p:nvPr>
            <p:ph type="body" idx="1"/>
          </p:nvPr>
        </p:nvSpPr>
        <p:spPr>
          <a:xfrm>
            <a:off x="311700" y="953225"/>
            <a:ext cx="8198400" cy="3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function must be defined before it can be called. </a:t>
            </a:r>
            <a:endParaRPr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Define your function above the </a:t>
            </a:r>
            <a:r>
              <a:rPr lang="en" b="1"/>
              <a:t>while True</a:t>
            </a:r>
            <a:r>
              <a:rPr lang="en"/>
              <a:t> loop</a:t>
            </a:r>
            <a:endParaRPr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Move the code from the while loop to the function</a:t>
            </a:r>
            <a:endParaRPr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Call the function in the while loop</a:t>
            </a:r>
            <a:endParaRPr/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NOTE: a function call DOES NOT have the word “def” or a colon (:)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</p:txBody>
      </p:sp>
      <p:pic>
        <p:nvPicPr>
          <p:cNvPr id="214" name="Google Shape;214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9877" y="3175975"/>
            <a:ext cx="6743575" cy="915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Activity #3</a:t>
            </a:r>
            <a:endParaRPr/>
          </a:p>
        </p:txBody>
      </p:sp>
      <p:sp>
        <p:nvSpPr>
          <p:cNvPr id="220" name="Google Shape;220;p33"/>
          <p:cNvSpPr txBox="1">
            <a:spLocks noGrp="1"/>
          </p:cNvSpPr>
          <p:nvPr>
            <p:ph type="body" idx="1"/>
          </p:nvPr>
        </p:nvSpPr>
        <p:spPr>
          <a:xfrm>
            <a:off x="311700" y="1068425"/>
            <a:ext cx="8520600" cy="3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Define the function </a:t>
            </a:r>
            <a:r>
              <a:rPr lang="en" b="1">
                <a:latin typeface="Source Sans Pro"/>
                <a:ea typeface="Source Sans Pro"/>
                <a:cs typeface="Source Sans Pro"/>
                <a:sym typeface="Source Sans Pro"/>
              </a:rPr>
              <a:t>show_random_arrow()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Call the function </a:t>
            </a:r>
            <a:r>
              <a:rPr lang="en" b="1">
                <a:latin typeface="Source Sans Pro"/>
                <a:ea typeface="Source Sans Pro"/>
                <a:cs typeface="Source Sans Pro"/>
                <a:sym typeface="Source Sans Pro"/>
              </a:rPr>
              <a:t>show_random_arrow()</a:t>
            </a:r>
            <a:endParaRPr b="1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Follow the steps from the two previous slides, or use CodeTrek for help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Test your program by pressing both Button A and Button B at different times. It should work just the same as before, but with a function.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Activity #3</a:t>
            </a:r>
            <a:endParaRPr/>
          </a:p>
        </p:txBody>
      </p:sp>
      <p:sp>
        <p:nvSpPr>
          <p:cNvPr id="226" name="Google Shape;226;p34"/>
          <p:cNvSpPr txBox="1">
            <a:spLocks noGrp="1"/>
          </p:cNvSpPr>
          <p:nvPr>
            <p:ph type="body" idx="1"/>
          </p:nvPr>
        </p:nvSpPr>
        <p:spPr>
          <a:xfrm>
            <a:off x="311700" y="974775"/>
            <a:ext cx="8520600" cy="366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77825" algn="l" rtl="0">
              <a:spcBef>
                <a:spcPts val="1200"/>
              </a:spcBef>
              <a:spcAft>
                <a:spcPts val="0"/>
              </a:spcAft>
              <a:buSzPts val="2350"/>
              <a:buChar char="●"/>
            </a:pPr>
            <a:r>
              <a:rPr lang="en" sz="2350"/>
              <a:t>After objective 3 is completed, the message displayed gives another reason for using functions. </a:t>
            </a:r>
            <a:endParaRPr sz="2350"/>
          </a:p>
          <a:p>
            <a:pPr marL="457200" lvl="0" indent="-377825" algn="l" rtl="0">
              <a:spcBef>
                <a:spcPts val="0"/>
              </a:spcBef>
              <a:spcAft>
                <a:spcPts val="0"/>
              </a:spcAft>
              <a:buSzPts val="2350"/>
              <a:buChar char="●"/>
            </a:pPr>
            <a:r>
              <a:rPr lang="en" sz="2350"/>
              <a:t>Go to your Mission Log and answer the question about functions</a:t>
            </a:r>
            <a:endParaRPr sz="2350"/>
          </a:p>
        </p:txBody>
      </p:sp>
      <p:pic>
        <p:nvPicPr>
          <p:cNvPr id="227" name="Google Shape;227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7150" y="2975350"/>
            <a:ext cx="5272900" cy="1970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5"/>
          <p:cNvSpPr txBox="1">
            <a:spLocks noGrp="1"/>
          </p:cNvSpPr>
          <p:nvPr>
            <p:ph type="title"/>
          </p:nvPr>
        </p:nvSpPr>
        <p:spPr>
          <a:xfrm>
            <a:off x="311700" y="2164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 #4: Animation</a:t>
            </a:r>
            <a:endParaRPr/>
          </a:p>
        </p:txBody>
      </p:sp>
      <p:sp>
        <p:nvSpPr>
          <p:cNvPr id="233" name="Google Shape;233;p35"/>
          <p:cNvSpPr txBox="1">
            <a:spLocks noGrp="1"/>
          </p:cNvSpPr>
          <p:nvPr>
            <p:ph type="body" idx="1"/>
          </p:nvPr>
        </p:nvSpPr>
        <p:spPr>
          <a:xfrm>
            <a:off x="311700" y="778525"/>
            <a:ext cx="8520600" cy="356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1100"/>
              </a:spcBef>
              <a:spcAft>
                <a:spcPts val="0"/>
              </a:spcAft>
              <a:buNone/>
            </a:pPr>
            <a:r>
              <a:rPr lang="en"/>
              <a:t>You added a function, but your code still does the same thing – displays one arrow.</a:t>
            </a:r>
            <a:endParaRPr/>
          </a:p>
          <a:p>
            <a:pPr marL="457200" lvl="0" indent="-381000" algn="l" rtl="0">
              <a:spcBef>
                <a:spcPts val="11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You will create an animation by going through the arrows in the list in order – quickly!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There are 8 arrows in the list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You could call each arrow with a short delay:</a:t>
            </a:r>
            <a:endParaRPr/>
          </a:p>
        </p:txBody>
      </p:sp>
      <p:pic>
        <p:nvPicPr>
          <p:cNvPr id="234" name="Google Shape;234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9650" y="3627525"/>
            <a:ext cx="3905675" cy="1336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6"/>
          <p:cNvSpPr txBox="1">
            <a:spLocks noGrp="1"/>
          </p:cNvSpPr>
          <p:nvPr>
            <p:ph type="title"/>
          </p:nvPr>
        </p:nvSpPr>
        <p:spPr>
          <a:xfrm>
            <a:off x="311700" y="2164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 #4: Animation</a:t>
            </a:r>
            <a:endParaRPr/>
          </a:p>
        </p:txBody>
      </p:sp>
      <p:sp>
        <p:nvSpPr>
          <p:cNvPr id="240" name="Google Shape;240;p36"/>
          <p:cNvSpPr txBox="1">
            <a:spLocks noGrp="1"/>
          </p:cNvSpPr>
          <p:nvPr>
            <p:ph type="body" idx="1"/>
          </p:nvPr>
        </p:nvSpPr>
        <p:spPr>
          <a:xfrm>
            <a:off x="311700" y="778525"/>
            <a:ext cx="4154700" cy="356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81000" algn="l" rtl="0">
              <a:spcBef>
                <a:spcPts val="11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Or, you can use a loop!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Not an infinite loop </a:t>
            </a:r>
            <a:br>
              <a:rPr lang="en"/>
            </a:br>
            <a:r>
              <a:rPr lang="en"/>
              <a:t>(like while True) but a </a:t>
            </a:r>
            <a:br>
              <a:rPr lang="en"/>
            </a:br>
            <a:r>
              <a:rPr lang="en"/>
              <a:t>loop that goes 8 times.</a:t>
            </a:r>
            <a:endParaRPr/>
          </a:p>
          <a:p>
            <a:pPr marL="0" lvl="0" indent="0" algn="l" rtl="0">
              <a:spcBef>
                <a:spcPts val="1100"/>
              </a:spcBef>
              <a:spcAft>
                <a:spcPts val="1100"/>
              </a:spcAft>
              <a:buNone/>
            </a:pPr>
            <a:endParaRPr/>
          </a:p>
        </p:txBody>
      </p:sp>
      <p:pic>
        <p:nvPicPr>
          <p:cNvPr id="241" name="Google Shape;241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11829" y="1124672"/>
            <a:ext cx="4096050" cy="1819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7"/>
          <p:cNvSpPr txBox="1">
            <a:spLocks noGrp="1"/>
          </p:cNvSpPr>
          <p:nvPr>
            <p:ph type="title"/>
          </p:nvPr>
        </p:nvSpPr>
        <p:spPr>
          <a:xfrm>
            <a:off x="311700" y="2164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 #4: Animation</a:t>
            </a:r>
            <a:endParaRPr/>
          </a:p>
        </p:txBody>
      </p:sp>
      <p:sp>
        <p:nvSpPr>
          <p:cNvPr id="247" name="Google Shape;247;p37"/>
          <p:cNvSpPr txBox="1">
            <a:spLocks noGrp="1"/>
          </p:cNvSpPr>
          <p:nvPr>
            <p:ph type="body" idx="1"/>
          </p:nvPr>
        </p:nvSpPr>
        <p:spPr>
          <a:xfrm>
            <a:off x="311700" y="778525"/>
            <a:ext cx="4434112" cy="418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81000" algn="l" rtl="0">
              <a:spcBef>
                <a:spcPts val="1100"/>
              </a:spcBef>
              <a:spcAft>
                <a:spcPts val="0"/>
              </a:spcAft>
              <a:buSzPts val="2400"/>
              <a:buChar char="●"/>
            </a:pPr>
            <a:r>
              <a:rPr lang="en" dirty="0"/>
              <a:t>This loop counts how many times it is executed</a:t>
            </a:r>
            <a:endParaRPr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dirty="0"/>
              <a:t>The variable </a:t>
            </a:r>
            <a:r>
              <a:rPr lang="en" b="1" dirty="0"/>
              <a:t>index</a:t>
            </a:r>
            <a:r>
              <a:rPr lang="en" dirty="0"/>
              <a:t> is used both to count the loops and to display an arrow in the list</a:t>
            </a:r>
            <a:endParaRPr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dirty="0"/>
              <a:t>The variable </a:t>
            </a:r>
            <a:r>
              <a:rPr lang="en" b="1" dirty="0"/>
              <a:t>index</a:t>
            </a:r>
            <a:r>
              <a:rPr lang="en" dirty="0"/>
              <a:t> must be incremented inside the loop</a:t>
            </a:r>
            <a:endParaRPr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dirty="0"/>
              <a:t>You learned about this in Mission 7</a:t>
            </a:r>
            <a:endParaRPr dirty="0"/>
          </a:p>
        </p:txBody>
      </p:sp>
      <p:pic>
        <p:nvPicPr>
          <p:cNvPr id="248" name="Google Shape;248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43275" y="934651"/>
            <a:ext cx="4096050" cy="18193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9" name="Google Shape;249;p37"/>
          <p:cNvCxnSpPr>
            <a:cxnSpLocks/>
          </p:cNvCxnSpPr>
          <p:nvPr/>
        </p:nvCxnSpPr>
        <p:spPr>
          <a:xfrm flipV="1">
            <a:off x="3037924" y="2516700"/>
            <a:ext cx="2506851" cy="725264"/>
          </a:xfrm>
          <a:prstGeom prst="straightConnector1">
            <a:avLst/>
          </a:prstGeom>
          <a:noFill/>
          <a:ln w="19050" cap="flat" cmpd="sng">
            <a:solidFill>
              <a:srgbClr val="00FF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50" name="Google Shape;250;p37"/>
          <p:cNvCxnSpPr/>
          <p:nvPr/>
        </p:nvCxnSpPr>
        <p:spPr>
          <a:xfrm>
            <a:off x="5889675" y="1686475"/>
            <a:ext cx="474600" cy="0"/>
          </a:xfrm>
          <a:prstGeom prst="straightConnector1">
            <a:avLst/>
          </a:prstGeom>
          <a:noFill/>
          <a:ln w="19050" cap="flat" cmpd="sng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1" name="Google Shape;251;p37"/>
          <p:cNvCxnSpPr/>
          <p:nvPr/>
        </p:nvCxnSpPr>
        <p:spPr>
          <a:xfrm>
            <a:off x="8252600" y="1914350"/>
            <a:ext cx="474600" cy="0"/>
          </a:xfrm>
          <a:prstGeom prst="straightConnector1">
            <a:avLst/>
          </a:prstGeom>
          <a:noFill/>
          <a:ln w="19050" cap="flat" cmpd="sng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2" name="Google Shape;252;p37"/>
          <p:cNvCxnSpPr/>
          <p:nvPr/>
        </p:nvCxnSpPr>
        <p:spPr>
          <a:xfrm>
            <a:off x="5288700" y="1430550"/>
            <a:ext cx="474600" cy="0"/>
          </a:xfrm>
          <a:prstGeom prst="straightConnector1">
            <a:avLst/>
          </a:prstGeom>
          <a:noFill/>
          <a:ln w="19050" cap="flat" cmpd="sng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8"/>
          <p:cNvSpPr txBox="1">
            <a:spLocks noGrp="1"/>
          </p:cNvSpPr>
          <p:nvPr>
            <p:ph type="title"/>
          </p:nvPr>
        </p:nvSpPr>
        <p:spPr>
          <a:xfrm>
            <a:off x="311700" y="1402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Activity #4</a:t>
            </a:r>
            <a:endParaRPr/>
          </a:p>
        </p:txBody>
      </p:sp>
      <p:sp>
        <p:nvSpPr>
          <p:cNvPr id="258" name="Google Shape;258;p38"/>
          <p:cNvSpPr txBox="1">
            <a:spLocks noGrp="1"/>
          </p:cNvSpPr>
          <p:nvPr>
            <p:ph type="body" idx="1"/>
          </p:nvPr>
        </p:nvSpPr>
        <p:spPr>
          <a:xfrm>
            <a:off x="724625" y="702325"/>
            <a:ext cx="8107800" cy="383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spcBef>
                <a:spcPts val="8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Import </a:t>
            </a:r>
            <a:r>
              <a:rPr lang="en" b="1"/>
              <a:t>sleep</a:t>
            </a:r>
            <a:r>
              <a:rPr lang="en"/>
              <a:t> from the time module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Define the function </a:t>
            </a:r>
            <a:r>
              <a:rPr lang="en" b="1"/>
              <a:t>spin_animation</a:t>
            </a:r>
            <a:endParaRPr b="1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Use the previous slide for help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Call the function spin_animation just before you call </a:t>
            </a:r>
            <a:r>
              <a:rPr lang="en" b="1"/>
              <a:t>show_random_arrow()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Test your code by pressing both Button A and Button B </a:t>
            </a:r>
            <a:endParaRPr/>
          </a:p>
        </p:txBody>
      </p:sp>
      <p:pic>
        <p:nvPicPr>
          <p:cNvPr id="259" name="Google Shape;259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78050" y="3787625"/>
            <a:ext cx="5508575" cy="930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Indented?</a:t>
            </a:r>
            <a:endParaRPr/>
          </a:p>
        </p:txBody>
      </p:sp>
      <p:sp>
        <p:nvSpPr>
          <p:cNvPr id="265" name="Google Shape;265;p3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772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During this mission you have learned about indenting, loops and functions.</a:t>
            </a:r>
            <a:endParaRPr/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Answer 3 quiz questions about the Objectives 1-4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266" name="Google Shape;266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50777" y="1005839"/>
            <a:ext cx="2244600" cy="1781186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39"/>
          <p:cNvSpPr txBox="1"/>
          <p:nvPr/>
        </p:nvSpPr>
        <p:spPr>
          <a:xfrm>
            <a:off x="6084288" y="2107625"/>
            <a:ext cx="2748000" cy="79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CODEX</a:t>
            </a:r>
            <a:endParaRPr sz="4800"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8" name="Google Shape;268;p39"/>
          <p:cNvSpPr/>
          <p:nvPr/>
        </p:nvSpPr>
        <p:spPr>
          <a:xfrm>
            <a:off x="6350775" y="2787025"/>
            <a:ext cx="2244600" cy="445500"/>
          </a:xfrm>
          <a:prstGeom prst="rect">
            <a:avLst/>
          </a:prstGeom>
          <a:solidFill>
            <a:srgbClr val="F4D0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69" name="Google Shape;269;p39"/>
          <p:cNvSpPr txBox="1"/>
          <p:nvPr/>
        </p:nvSpPr>
        <p:spPr>
          <a:xfrm>
            <a:off x="6350925" y="2634625"/>
            <a:ext cx="2244600" cy="4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QUIZ</a:t>
            </a:r>
            <a:endParaRPr sz="3600"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4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 #5: Style points - physics part 1</a:t>
            </a:r>
            <a:endParaRPr/>
          </a:p>
        </p:txBody>
      </p:sp>
      <p:sp>
        <p:nvSpPr>
          <p:cNvPr id="275" name="Google Shape;275;p4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game spinner is nice – but still not very realistic. </a:t>
            </a:r>
            <a:endParaRPr/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It needs to spin more than one time around 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It needs to gradually slow down before </a:t>
            </a:r>
            <a:br>
              <a:rPr lang="en"/>
            </a:br>
            <a:r>
              <a:rPr lang="en"/>
              <a:t>stopping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Let’s start with the first problem – </a:t>
            </a:r>
            <a:br>
              <a:rPr lang="en"/>
            </a:br>
            <a:r>
              <a:rPr lang="en"/>
              <a:t>making the spinner go more than </a:t>
            </a:r>
            <a:br>
              <a:rPr lang="en"/>
            </a:br>
            <a:r>
              <a:rPr lang="en"/>
              <a:t>one time around</a:t>
            </a:r>
            <a:endParaRPr/>
          </a:p>
        </p:txBody>
      </p:sp>
      <p:pic>
        <p:nvPicPr>
          <p:cNvPr id="276" name="Google Shape;276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71800" y="2363426"/>
            <a:ext cx="2706200" cy="2205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4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 #5: Style points - physics part 1</a:t>
            </a:r>
            <a:endParaRPr/>
          </a:p>
        </p:txBody>
      </p:sp>
      <p:sp>
        <p:nvSpPr>
          <p:cNvPr id="282" name="Google Shape;282;p4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Right now the spinner goes one time because the loop checks for index &lt; 8. </a:t>
            </a:r>
            <a:endParaRPr/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What if it checked for a number larger than 8?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You can tell the function how many times to loop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When you give the function information, it is called a </a:t>
            </a:r>
            <a:r>
              <a:rPr lang="en" b="1"/>
              <a:t>parameter</a:t>
            </a:r>
            <a:endParaRPr b="1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9: Game Spinner</a:t>
            </a:r>
            <a:endParaRPr/>
          </a:p>
        </p:txBody>
      </p:sp>
      <p:sp>
        <p:nvSpPr>
          <p:cNvPr id="75" name="Google Shape;75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60207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b="1">
                <a:solidFill>
                  <a:srgbClr val="1E1E1E"/>
                </a:solidFill>
              </a:rPr>
              <a:t>In this project you will make a game spinner that can:</a:t>
            </a:r>
            <a:endParaRPr b="1">
              <a:solidFill>
                <a:srgbClr val="1E1E1E"/>
              </a:solidFill>
            </a:endParaRPr>
          </a:p>
          <a:p>
            <a:pPr marL="457200" marR="3810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E1E1E"/>
              </a:buClr>
              <a:buSzPts val="2000"/>
              <a:buChar char="●"/>
            </a:pPr>
            <a:r>
              <a:rPr lang="en" sz="2000">
                <a:solidFill>
                  <a:srgbClr val="1E1E1E"/>
                </a:solidFill>
              </a:rPr>
              <a:t>Choose the next person to answer a question</a:t>
            </a:r>
            <a:endParaRPr sz="2000">
              <a:solidFill>
                <a:srgbClr val="1E1E1E"/>
              </a:solidFill>
            </a:endParaRPr>
          </a:p>
          <a:p>
            <a:pPr marL="457200" marR="3810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E1E1E"/>
              </a:buClr>
              <a:buSzPts val="2000"/>
              <a:buChar char="●"/>
            </a:pPr>
            <a:r>
              <a:rPr lang="en" sz="2000">
                <a:solidFill>
                  <a:srgbClr val="1E1E1E"/>
                </a:solidFill>
              </a:rPr>
              <a:t>Select a path to take in a maze</a:t>
            </a:r>
            <a:endParaRPr sz="2000">
              <a:solidFill>
                <a:srgbClr val="1E1E1E"/>
              </a:solidFill>
            </a:endParaRPr>
          </a:p>
          <a:p>
            <a:pPr marL="457200" marR="3810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E1E1E"/>
              </a:buClr>
              <a:buSzPts val="2000"/>
              <a:buChar char="●"/>
            </a:pPr>
            <a:r>
              <a:rPr lang="en" sz="2000">
                <a:solidFill>
                  <a:srgbClr val="1E1E1E"/>
                </a:solidFill>
              </a:rPr>
              <a:t>Decide which pizza slice to eat</a:t>
            </a:r>
            <a:endParaRPr sz="2000">
              <a:solidFill>
                <a:srgbClr val="1E1E1E"/>
              </a:solidFill>
            </a:endParaRPr>
          </a:p>
          <a:p>
            <a:pPr marL="457200" marR="3810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E1E1E"/>
              </a:buClr>
              <a:buSzPts val="2000"/>
              <a:buChar char="●"/>
            </a:pPr>
            <a:r>
              <a:rPr lang="en" sz="2000">
                <a:solidFill>
                  <a:srgbClr val="1E1E1E"/>
                </a:solidFill>
              </a:rPr>
              <a:t>Be a spinner for a game</a:t>
            </a:r>
            <a:endParaRPr sz="2000">
              <a:solidFill>
                <a:srgbClr val="1E1E1E"/>
              </a:solidFill>
            </a:endParaRPr>
          </a:p>
          <a:p>
            <a:pPr marL="457200" marR="3810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E1E1E"/>
              </a:buClr>
              <a:buSzPts val="2000"/>
              <a:buChar char="●"/>
            </a:pPr>
            <a:r>
              <a:rPr lang="en" sz="2000">
                <a:solidFill>
                  <a:srgbClr val="1E1E1E"/>
                </a:solidFill>
              </a:rPr>
              <a:t>And anything else you can think of!</a:t>
            </a:r>
            <a:endParaRPr sz="2000">
              <a:solidFill>
                <a:srgbClr val="1E1E1E"/>
              </a:solidFill>
            </a:endParaRPr>
          </a:p>
        </p:txBody>
      </p:sp>
      <p:pic>
        <p:nvPicPr>
          <p:cNvPr id="76" name="Google Shape;7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1925" y="1326900"/>
            <a:ext cx="2652850" cy="2634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4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 #5: Style points - physics part 1</a:t>
            </a:r>
            <a:endParaRPr/>
          </a:p>
        </p:txBody>
      </p:sp>
      <p:sp>
        <p:nvSpPr>
          <p:cNvPr id="288" name="Google Shape;288;p4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3164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Parameter</a:t>
            </a:r>
            <a:endParaRPr/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The parameter is shown in the parenthesis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The function uses the parameter, or data, to complete its task.</a:t>
            </a:r>
            <a:endParaRPr/>
          </a:p>
        </p:txBody>
      </p:sp>
      <p:pic>
        <p:nvPicPr>
          <p:cNvPr id="289" name="Google Shape;289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10025" y="1831875"/>
            <a:ext cx="3886200" cy="16954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90" name="Google Shape;290;p42"/>
          <p:cNvCxnSpPr/>
          <p:nvPr/>
        </p:nvCxnSpPr>
        <p:spPr>
          <a:xfrm>
            <a:off x="6558225" y="2085425"/>
            <a:ext cx="453000" cy="0"/>
          </a:xfrm>
          <a:prstGeom prst="straightConnector1">
            <a:avLst/>
          </a:prstGeom>
          <a:noFill/>
          <a:ln w="19050" cap="flat" cmpd="sng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91" name="Google Shape;291;p42"/>
          <p:cNvCxnSpPr/>
          <p:nvPr/>
        </p:nvCxnSpPr>
        <p:spPr>
          <a:xfrm>
            <a:off x="6426625" y="2528600"/>
            <a:ext cx="453000" cy="0"/>
          </a:xfrm>
          <a:prstGeom prst="straightConnector1">
            <a:avLst/>
          </a:prstGeom>
          <a:noFill/>
          <a:ln w="19050" cap="flat" cmpd="sng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4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 #5: Style points - physics part 1</a:t>
            </a:r>
            <a:endParaRPr/>
          </a:p>
        </p:txBody>
      </p:sp>
      <p:sp>
        <p:nvSpPr>
          <p:cNvPr id="297" name="Google Shape;297;p4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316400" cy="354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 argument</a:t>
            </a:r>
            <a:endParaRPr>
              <a:solidFill>
                <a:srgbClr val="000000"/>
              </a:solidFill>
            </a:endParaRPr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">
                <a:solidFill>
                  <a:srgbClr val="000000"/>
                </a:solidFill>
              </a:rPr>
              <a:t>When you call a function, you can supply values for those parameters.</a:t>
            </a:r>
            <a:endParaRPr>
              <a:solidFill>
                <a:srgbClr val="1E1E1E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1E1E1E"/>
              </a:buClr>
              <a:buSzPts val="2400"/>
              <a:buChar char="●"/>
            </a:pPr>
            <a:r>
              <a:rPr lang="en">
                <a:solidFill>
                  <a:srgbClr val="1E1E1E"/>
                </a:solidFill>
              </a:rPr>
              <a:t>Values you pass when calling a function are called </a:t>
            </a:r>
            <a:r>
              <a:rPr lang="en" u="sng">
                <a:solidFill>
                  <a:srgbClr val="1E1E1E"/>
                </a:solidFill>
              </a:rPr>
              <a:t>arguments</a:t>
            </a:r>
            <a:r>
              <a:rPr lang="en">
                <a:solidFill>
                  <a:srgbClr val="1E1E1E"/>
                </a:solidFill>
              </a:rPr>
              <a:t>.</a:t>
            </a:r>
            <a:endParaRPr>
              <a:solidFill>
                <a:srgbClr val="1E1E1E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>
                <a:solidFill>
                  <a:srgbClr val="1E1E1E"/>
                </a:solidFill>
              </a:rPr>
              <a:t>An argument can be</a:t>
            </a:r>
            <a:r>
              <a:rPr lang="en"/>
              <a:t> a variable or a literal value.</a:t>
            </a:r>
            <a:endParaRPr/>
          </a:p>
        </p:txBody>
      </p:sp>
      <p:pic>
        <p:nvPicPr>
          <p:cNvPr id="298" name="Google Shape;298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13150" y="1626050"/>
            <a:ext cx="3919150" cy="12044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99" name="Google Shape;299;p43"/>
          <p:cNvCxnSpPr/>
          <p:nvPr/>
        </p:nvCxnSpPr>
        <p:spPr>
          <a:xfrm flipH="1">
            <a:off x="7940800" y="1521250"/>
            <a:ext cx="509100" cy="259800"/>
          </a:xfrm>
          <a:prstGeom prst="straightConnector1">
            <a:avLst/>
          </a:prstGeom>
          <a:noFill/>
          <a:ln w="19050" cap="flat" cmpd="sng">
            <a:solidFill>
              <a:srgbClr val="00FF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4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Activity #5</a:t>
            </a:r>
            <a:endParaRPr/>
          </a:p>
        </p:txBody>
      </p:sp>
      <p:sp>
        <p:nvSpPr>
          <p:cNvPr id="305" name="Google Shape;305;p4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Add the parameter </a:t>
            </a:r>
            <a:r>
              <a:rPr lang="en" b="1"/>
              <a:t>count</a:t>
            </a:r>
            <a:r>
              <a:rPr lang="en"/>
              <a:t> to the </a:t>
            </a:r>
            <a:r>
              <a:rPr lang="en" b="1"/>
              <a:t>spin_animation()</a:t>
            </a:r>
            <a:r>
              <a:rPr lang="en"/>
              <a:t> function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Use </a:t>
            </a:r>
            <a:r>
              <a:rPr lang="en" b="1"/>
              <a:t>count</a:t>
            </a:r>
            <a:r>
              <a:rPr lang="en"/>
              <a:t> in the while loop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Call </a:t>
            </a:r>
            <a:r>
              <a:rPr lang="en" b="1"/>
              <a:t>spin_animation()</a:t>
            </a:r>
            <a:r>
              <a:rPr lang="en"/>
              <a:t> with the argument </a:t>
            </a:r>
            <a:r>
              <a:rPr lang="en" b="1"/>
              <a:t>8</a:t>
            </a:r>
            <a:endParaRPr b="1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Follow the steps from the two previous slides, or use CodeTrek for help</a:t>
            </a:r>
            <a:endParaRPr b="1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4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Activity #5</a:t>
            </a:r>
            <a:endParaRPr/>
          </a:p>
        </p:txBody>
      </p:sp>
      <p:sp>
        <p:nvSpPr>
          <p:cNvPr id="311" name="Google Shape;311;p45"/>
          <p:cNvSpPr txBox="1">
            <a:spLocks noGrp="1"/>
          </p:cNvSpPr>
          <p:nvPr>
            <p:ph type="body" idx="1"/>
          </p:nvPr>
        </p:nvSpPr>
        <p:spPr>
          <a:xfrm>
            <a:off x="311700" y="974775"/>
            <a:ext cx="8520600" cy="366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77825" algn="l" rtl="0">
              <a:spcBef>
                <a:spcPts val="1200"/>
              </a:spcBef>
              <a:spcAft>
                <a:spcPts val="0"/>
              </a:spcAft>
              <a:buSzPts val="2350"/>
              <a:buChar char="●"/>
            </a:pPr>
            <a:r>
              <a:rPr lang="en" sz="2350"/>
              <a:t>Go to your Mission Log and answer the questions about parameters and arguments</a:t>
            </a:r>
            <a:endParaRPr sz="2350"/>
          </a:p>
        </p:txBody>
      </p:sp>
      <p:pic>
        <p:nvPicPr>
          <p:cNvPr id="312" name="Google Shape;312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0700" y="2508975"/>
            <a:ext cx="5324350" cy="2398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4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 #6: Unruly index</a:t>
            </a:r>
            <a:endParaRPr/>
          </a:p>
        </p:txBody>
      </p:sp>
      <p:sp>
        <p:nvSpPr>
          <p:cNvPr id="318" name="Google Shape;318;p4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976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100"/>
              </a:spcBef>
              <a:spcAft>
                <a:spcPts val="0"/>
              </a:spcAft>
              <a:buNone/>
            </a:pPr>
            <a:r>
              <a:rPr lang="en"/>
              <a:t>Time to increase the number of spins. Can you make the arrow spin longer than 8 times? </a:t>
            </a:r>
            <a:endParaRPr/>
          </a:p>
          <a:p>
            <a:pPr marL="457200" lvl="0" indent="-381000" algn="l" rtl="0">
              <a:spcBef>
                <a:spcPts val="11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Change the argument in the function call to 30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Run the code and press BTN_A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Do you get an error?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Let’s find out why, and how to fix it</a:t>
            </a:r>
            <a:endParaRPr/>
          </a:p>
        </p:txBody>
      </p:sp>
      <p:pic>
        <p:nvPicPr>
          <p:cNvPr id="319" name="Google Shape;319;p46"/>
          <p:cNvPicPr preferRelativeResize="0"/>
          <p:nvPr/>
        </p:nvPicPr>
        <p:blipFill rotWithShape="1">
          <a:blip r:embed="rId3">
            <a:alphaModFix/>
          </a:blip>
          <a:srcRect b="17293"/>
          <a:stretch/>
        </p:blipFill>
        <p:spPr>
          <a:xfrm>
            <a:off x="6116775" y="2306603"/>
            <a:ext cx="2840141" cy="62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4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Activity #6</a:t>
            </a:r>
            <a:endParaRPr/>
          </a:p>
        </p:txBody>
      </p:sp>
      <p:sp>
        <p:nvSpPr>
          <p:cNvPr id="325" name="Google Shape;325;p4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</a:pPr>
            <a:r>
              <a:rPr lang="en">
                <a:solidFill>
                  <a:schemeClr val="dk2"/>
                </a:solidFill>
              </a:rPr>
              <a:t>Use the debugger</a:t>
            </a:r>
            <a:endParaRPr>
              <a:solidFill>
                <a:schemeClr val="dk2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</a:pPr>
            <a:r>
              <a:rPr lang="en">
                <a:solidFill>
                  <a:schemeClr val="dk2"/>
                </a:solidFill>
              </a:rPr>
              <a:t>Step in the program</a:t>
            </a:r>
            <a:endParaRPr>
              <a:solidFill>
                <a:schemeClr val="dk2"/>
              </a:solidFill>
            </a:endParaRPr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</a:pPr>
            <a:r>
              <a:rPr lang="en">
                <a:solidFill>
                  <a:schemeClr val="dk2"/>
                </a:solidFill>
              </a:rPr>
              <a:t>When you see this line, press BTN_A while pressing </a:t>
            </a:r>
            <a:endParaRPr>
              <a:solidFill>
                <a:schemeClr val="dk2"/>
              </a:solidFill>
            </a:endParaRPr>
          </a:p>
        </p:txBody>
      </p:sp>
      <p:pic>
        <p:nvPicPr>
          <p:cNvPr id="326" name="Google Shape;326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86550" y="1822200"/>
            <a:ext cx="792375" cy="41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90150" y="2725782"/>
            <a:ext cx="2099811" cy="41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4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35171" y="3793996"/>
            <a:ext cx="4938985" cy="774875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p47"/>
          <p:cNvSpPr/>
          <p:nvPr/>
        </p:nvSpPr>
        <p:spPr>
          <a:xfrm>
            <a:off x="1602275" y="2736975"/>
            <a:ext cx="342900" cy="4161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F2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330" name="Google Shape;330;p47"/>
          <p:cNvPicPr preferRelativeResize="0"/>
          <p:nvPr/>
        </p:nvPicPr>
        <p:blipFill rotWithShape="1">
          <a:blip r:embed="rId4">
            <a:alphaModFix/>
          </a:blip>
          <a:srcRect l="34890" r="48780" b="16541"/>
          <a:stretch/>
        </p:blipFill>
        <p:spPr>
          <a:xfrm>
            <a:off x="7234125" y="3397700"/>
            <a:ext cx="342900" cy="347175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Google Shape;331;p47"/>
          <p:cNvSpPr txBox="1"/>
          <p:nvPr/>
        </p:nvSpPr>
        <p:spPr>
          <a:xfrm>
            <a:off x="835175" y="4721625"/>
            <a:ext cx="3948600" cy="3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&lt; continued on next slide&gt;</a:t>
            </a:r>
            <a:endParaRPr sz="1800">
              <a:solidFill>
                <a:schemeClr val="l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32" name="Google Shape;332;p47"/>
          <p:cNvSpPr/>
          <p:nvPr/>
        </p:nvSpPr>
        <p:spPr>
          <a:xfrm>
            <a:off x="3271750" y="1822150"/>
            <a:ext cx="342900" cy="4161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F2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4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Activity #6</a:t>
            </a:r>
            <a:endParaRPr/>
          </a:p>
        </p:txBody>
      </p:sp>
      <p:sp>
        <p:nvSpPr>
          <p:cNvPr id="338" name="Google Shape;338;p48"/>
          <p:cNvSpPr txBox="1">
            <a:spLocks noGrp="1"/>
          </p:cNvSpPr>
          <p:nvPr>
            <p:ph type="body" idx="1"/>
          </p:nvPr>
        </p:nvSpPr>
        <p:spPr>
          <a:xfrm>
            <a:off x="311700" y="1304875"/>
            <a:ext cx="4938900" cy="360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69570" algn="l" rtl="0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ct val="100000"/>
              <a:buChar char="●"/>
            </a:pPr>
            <a:r>
              <a:rPr lang="en">
                <a:solidFill>
                  <a:schemeClr val="dk2"/>
                </a:solidFill>
              </a:rPr>
              <a:t>Open the console</a:t>
            </a:r>
            <a:endParaRPr>
              <a:solidFill>
                <a:schemeClr val="dk2"/>
              </a:solidFill>
            </a:endParaRPr>
          </a:p>
          <a:p>
            <a:pPr marL="457200" lvl="0" indent="-36957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Char char="●"/>
            </a:pPr>
            <a:r>
              <a:rPr lang="en">
                <a:solidFill>
                  <a:schemeClr val="dk2"/>
                </a:solidFill>
              </a:rPr>
              <a:t>Watch the local variables as you continue to step in the code</a:t>
            </a:r>
            <a:endParaRPr>
              <a:solidFill>
                <a:schemeClr val="dk2"/>
              </a:solidFill>
            </a:endParaRPr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250">
              <a:solidFill>
                <a:schemeClr val="dk2"/>
              </a:solidFill>
            </a:endParaRPr>
          </a:p>
          <a:p>
            <a:pPr marL="457200" lvl="0" indent="-369570" algn="l" rtl="0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ct val="100000"/>
              <a:buChar char="●"/>
            </a:pPr>
            <a:r>
              <a:rPr lang="en">
                <a:solidFill>
                  <a:schemeClr val="dk2"/>
                </a:solidFill>
              </a:rPr>
              <a:t>What is the value of </a:t>
            </a:r>
            <a:r>
              <a:rPr lang="en" b="1">
                <a:solidFill>
                  <a:schemeClr val="dk2"/>
                </a:solidFill>
              </a:rPr>
              <a:t>index</a:t>
            </a:r>
            <a:r>
              <a:rPr lang="en">
                <a:solidFill>
                  <a:schemeClr val="dk2"/>
                </a:solidFill>
              </a:rPr>
              <a:t> when the error occurs? </a:t>
            </a:r>
            <a:endParaRPr>
              <a:solidFill>
                <a:schemeClr val="dk2"/>
              </a:solidFill>
            </a:endParaRPr>
          </a:p>
          <a:p>
            <a:pPr marL="457200" lvl="0" indent="-36957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Char char="●"/>
            </a:pPr>
            <a:r>
              <a:rPr lang="en">
                <a:solidFill>
                  <a:schemeClr val="dk2"/>
                </a:solidFill>
              </a:rPr>
              <a:t>Go to your Mission Log and answer the question. </a:t>
            </a:r>
            <a:endParaRPr>
              <a:solidFill>
                <a:schemeClr val="dk2"/>
              </a:solidFill>
            </a:endParaRPr>
          </a:p>
        </p:txBody>
      </p:sp>
      <p:pic>
        <p:nvPicPr>
          <p:cNvPr id="339" name="Google Shape;339;p48"/>
          <p:cNvPicPr preferRelativeResize="0"/>
          <p:nvPr/>
        </p:nvPicPr>
        <p:blipFill rotWithShape="1">
          <a:blip r:embed="rId3">
            <a:alphaModFix/>
          </a:blip>
          <a:srcRect l="34890" r="48780" b="16541"/>
          <a:stretch/>
        </p:blipFill>
        <p:spPr>
          <a:xfrm>
            <a:off x="4130375" y="2556025"/>
            <a:ext cx="342900" cy="347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" name="Google Shape;340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81775" y="983575"/>
            <a:ext cx="397350" cy="1165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1" name="Google Shape;341;p4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40675" y="1152475"/>
            <a:ext cx="3429300" cy="186829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42" name="Google Shape;342;p48"/>
          <p:cNvCxnSpPr/>
          <p:nvPr/>
        </p:nvCxnSpPr>
        <p:spPr>
          <a:xfrm rot="10800000" flipH="1">
            <a:off x="3649275" y="1489975"/>
            <a:ext cx="2119800" cy="779400"/>
          </a:xfrm>
          <a:prstGeom prst="straightConnector1">
            <a:avLst/>
          </a:prstGeom>
          <a:noFill/>
          <a:ln w="19050" cap="flat" cmpd="sng">
            <a:solidFill>
              <a:srgbClr val="00FF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43" name="Google Shape;343;p48"/>
          <p:cNvSpPr/>
          <p:nvPr/>
        </p:nvSpPr>
        <p:spPr>
          <a:xfrm>
            <a:off x="3015450" y="1832950"/>
            <a:ext cx="342900" cy="2598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4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 #7: Tame the unruly index</a:t>
            </a:r>
            <a:endParaRPr/>
          </a:p>
        </p:txBody>
      </p:sp>
      <p:sp>
        <p:nvSpPr>
          <p:cNvPr id="349" name="Google Shape;349;p4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Did you find the error? </a:t>
            </a:r>
            <a:endParaRPr/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</a:pPr>
            <a:r>
              <a:rPr lang="en">
                <a:solidFill>
                  <a:schemeClr val="dk2"/>
                </a:solidFill>
              </a:rPr>
              <a:t>The list has eight arrows</a:t>
            </a:r>
            <a:endParaRPr>
              <a:solidFill>
                <a:schemeClr val="dk2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</a:pPr>
            <a:r>
              <a:rPr lang="en">
                <a:solidFill>
                  <a:schemeClr val="dk2"/>
                </a:solidFill>
              </a:rPr>
              <a:t>The index values are 0 through 7</a:t>
            </a:r>
            <a:endParaRPr>
              <a:solidFill>
                <a:schemeClr val="dk2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</a:pPr>
            <a:r>
              <a:rPr lang="en">
                <a:solidFill>
                  <a:schemeClr val="dk2"/>
                </a:solidFill>
              </a:rPr>
              <a:t>When the index value is 8, it is past the end of the list</a:t>
            </a:r>
            <a:endParaRPr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1100"/>
              </a:spcBef>
              <a:spcAft>
                <a:spcPts val="1100"/>
              </a:spcAft>
              <a:buNone/>
            </a:pPr>
            <a:r>
              <a:rPr lang="en">
                <a:solidFill>
                  <a:schemeClr val="dk2"/>
                </a:solidFill>
              </a:rPr>
              <a:t>Solve this problem by using another variable for the loop, instead of index.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5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 #7: Tame the unruly index</a:t>
            </a:r>
            <a:endParaRPr/>
          </a:p>
        </p:txBody>
      </p:sp>
      <p:sp>
        <p:nvSpPr>
          <p:cNvPr id="355" name="Google Shape;355;p50"/>
          <p:cNvSpPr txBox="1">
            <a:spLocks noGrp="1"/>
          </p:cNvSpPr>
          <p:nvPr>
            <p:ph type="body" idx="1"/>
          </p:nvPr>
        </p:nvSpPr>
        <p:spPr>
          <a:xfrm>
            <a:off x="311699" y="1152475"/>
            <a:ext cx="8031256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1100"/>
              </a:spcBef>
              <a:spcAft>
                <a:spcPts val="0"/>
              </a:spcAft>
              <a:buNone/>
            </a:pPr>
            <a:r>
              <a:rPr lang="en" dirty="0"/>
              <a:t>You will still increment index in the loop. </a:t>
            </a:r>
            <a:endParaRPr dirty="0"/>
          </a:p>
          <a:p>
            <a:pPr marL="457200" lvl="0" indent="-381000" algn="l" rtl="0">
              <a:spcBef>
                <a:spcPts val="1100"/>
              </a:spcBef>
              <a:spcAft>
                <a:spcPts val="0"/>
              </a:spcAft>
              <a:buSzPts val="2400"/>
              <a:buChar char="●"/>
            </a:pPr>
            <a:r>
              <a:rPr lang="en" dirty="0"/>
              <a:t>Do you remember in Mission 7 you scrolled through a list?</a:t>
            </a:r>
            <a:endParaRPr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dirty="0"/>
              <a:t>You will use the same wrapping code:</a:t>
            </a:r>
            <a:endParaRPr dirty="0"/>
          </a:p>
        </p:txBody>
      </p:sp>
      <p:pic>
        <p:nvPicPr>
          <p:cNvPr id="356" name="Google Shape;356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2727" y="2860675"/>
            <a:ext cx="2563550" cy="1203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5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 #7: Tame the unruly index</a:t>
            </a:r>
            <a:endParaRPr/>
          </a:p>
        </p:txBody>
      </p:sp>
      <p:sp>
        <p:nvSpPr>
          <p:cNvPr id="362" name="Google Shape;362;p5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200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1100"/>
              </a:spcBef>
              <a:spcAft>
                <a:spcPts val="0"/>
              </a:spcAft>
              <a:buNone/>
            </a:pPr>
            <a:r>
              <a:rPr lang="en"/>
              <a:t>Now you can use a different variable to count the loops: </a:t>
            </a:r>
            <a:endParaRPr/>
          </a:p>
          <a:p>
            <a:pPr marL="457200" lvl="0" indent="-381000" algn="l" rtl="0">
              <a:spcBef>
                <a:spcPts val="11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Remember to increment the </a:t>
            </a:r>
            <a:r>
              <a:rPr lang="en" b="1"/>
              <a:t>loops</a:t>
            </a:r>
            <a:r>
              <a:rPr lang="en"/>
              <a:t> variable inside the loop</a:t>
            </a:r>
            <a:endParaRPr/>
          </a:p>
        </p:txBody>
      </p:sp>
      <p:pic>
        <p:nvPicPr>
          <p:cNvPr id="363" name="Google Shape;363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40775" y="1272800"/>
            <a:ext cx="3856025" cy="25552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64" name="Google Shape;364;p51"/>
          <p:cNvCxnSpPr/>
          <p:nvPr/>
        </p:nvCxnSpPr>
        <p:spPr>
          <a:xfrm>
            <a:off x="5270275" y="1947250"/>
            <a:ext cx="914400" cy="0"/>
          </a:xfrm>
          <a:prstGeom prst="straightConnector1">
            <a:avLst/>
          </a:prstGeom>
          <a:noFill/>
          <a:ln w="19050" cap="flat" cmpd="sng">
            <a:solidFill>
              <a:srgbClr val="FFF2C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5" name="Google Shape;365;p51"/>
          <p:cNvCxnSpPr/>
          <p:nvPr/>
        </p:nvCxnSpPr>
        <p:spPr>
          <a:xfrm>
            <a:off x="5841775" y="2162000"/>
            <a:ext cx="498900" cy="0"/>
          </a:xfrm>
          <a:prstGeom prst="straightConnector1">
            <a:avLst/>
          </a:prstGeom>
          <a:noFill/>
          <a:ln w="19050" cap="flat" cmpd="sng">
            <a:solidFill>
              <a:srgbClr val="FFF2C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6" name="Google Shape;366;p51"/>
          <p:cNvCxnSpPr/>
          <p:nvPr/>
        </p:nvCxnSpPr>
        <p:spPr>
          <a:xfrm>
            <a:off x="5675525" y="3052150"/>
            <a:ext cx="1499700" cy="0"/>
          </a:xfrm>
          <a:prstGeom prst="straightConnector1">
            <a:avLst/>
          </a:prstGeom>
          <a:noFill/>
          <a:ln w="19050" cap="flat" cmpd="sng">
            <a:solidFill>
              <a:srgbClr val="FFF2CC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 #1: Random arrow</a:t>
            </a:r>
            <a:endParaRPr/>
          </a:p>
        </p:txBody>
      </p:sp>
      <p:sp>
        <p:nvSpPr>
          <p:cNvPr id="82" name="Google Shape;82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66108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1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Review getting a random number from Mission 8. You will use the random number to display an arrow from the predefined list: pics.ALL_ARROWS</a:t>
            </a:r>
            <a:endParaRPr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11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You can either:</a:t>
            </a:r>
            <a:endParaRPr>
              <a:solidFill>
                <a:schemeClr val="dk2"/>
              </a:solidFill>
            </a:endParaRPr>
          </a:p>
          <a:p>
            <a:pPr marL="457200" marR="381000" lvl="0" indent="-355600" algn="l" rtl="0"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lang="en" sz="2000">
                <a:solidFill>
                  <a:srgbClr val="000000"/>
                </a:solidFill>
              </a:rPr>
              <a:t>Get a random number and use it to display an arrow</a:t>
            </a:r>
            <a:endParaRPr sz="2000">
              <a:solidFill>
                <a:srgbClr val="000000"/>
              </a:solidFill>
            </a:endParaRPr>
          </a:p>
          <a:p>
            <a:pPr marL="457200" marR="381000" lvl="0" indent="-355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lang="en" sz="2000">
                <a:solidFill>
                  <a:srgbClr val="000000"/>
                </a:solidFill>
              </a:rPr>
              <a:t>Use random.choice to display a random arrow</a:t>
            </a:r>
            <a:endParaRPr sz="2000">
              <a:solidFill>
                <a:srgbClr val="000000"/>
              </a:solidFill>
            </a:endParaRPr>
          </a:p>
        </p:txBody>
      </p:sp>
      <p:pic>
        <p:nvPicPr>
          <p:cNvPr id="83" name="Google Shape;8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6962538">
            <a:off x="6877500" y="1429200"/>
            <a:ext cx="1916700" cy="1916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5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Activity #7</a:t>
            </a:r>
            <a:endParaRPr/>
          </a:p>
        </p:txBody>
      </p:sp>
      <p:sp>
        <p:nvSpPr>
          <p:cNvPr id="372" name="Google Shape;372;p5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Define the </a:t>
            </a:r>
            <a:r>
              <a:rPr lang="en" b="1"/>
              <a:t>loops</a:t>
            </a:r>
            <a:r>
              <a:rPr lang="en"/>
              <a:t> variable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Compare </a:t>
            </a:r>
            <a:r>
              <a:rPr lang="en" b="1"/>
              <a:t>loops</a:t>
            </a:r>
            <a:r>
              <a:rPr lang="en"/>
              <a:t> to </a:t>
            </a:r>
            <a:r>
              <a:rPr lang="en" b="1"/>
              <a:t>count</a:t>
            </a:r>
            <a:r>
              <a:rPr lang="en"/>
              <a:t> in the while loop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Increment </a:t>
            </a:r>
            <a:r>
              <a:rPr lang="en" b="1"/>
              <a:t>loops</a:t>
            </a:r>
            <a:endParaRPr b="1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Write code to wrap </a:t>
            </a:r>
            <a:r>
              <a:rPr lang="en" b="1"/>
              <a:t>index</a:t>
            </a:r>
            <a:endParaRPr b="1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Follow the steps from the two previous slides, or use CodeTrek for help</a:t>
            </a:r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5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 #8: Style points - physics part 2</a:t>
            </a:r>
            <a:endParaRPr/>
          </a:p>
        </p:txBody>
      </p:sp>
      <p:sp>
        <p:nvSpPr>
          <p:cNvPr id="378" name="Google Shape;378;p53"/>
          <p:cNvSpPr txBox="1">
            <a:spLocks noGrp="1"/>
          </p:cNvSpPr>
          <p:nvPr>
            <p:ph type="body" idx="1"/>
          </p:nvPr>
        </p:nvSpPr>
        <p:spPr>
          <a:xfrm>
            <a:off x="311700" y="963575"/>
            <a:ext cx="7033728" cy="386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1100"/>
              </a:spcBef>
              <a:spcAft>
                <a:spcPts val="0"/>
              </a:spcAft>
              <a:buNone/>
            </a:pPr>
            <a:r>
              <a:rPr lang="en" dirty="0"/>
              <a:t>Spin down. For a more realistic spin, you can make the arrows gradually slow down before stopping.</a:t>
            </a:r>
            <a:endParaRPr dirty="0"/>
          </a:p>
          <a:p>
            <a:pPr marL="457200" lvl="0" indent="-381000" algn="l" rtl="0">
              <a:spcBef>
                <a:spcPts val="1100"/>
              </a:spcBef>
              <a:spcAft>
                <a:spcPts val="0"/>
              </a:spcAft>
              <a:buSzPts val="2400"/>
              <a:buChar char="●"/>
            </a:pPr>
            <a:r>
              <a:rPr lang="en" dirty="0"/>
              <a:t>Right now the same amount of </a:t>
            </a:r>
            <a:br>
              <a:rPr lang="en" dirty="0"/>
            </a:br>
            <a:r>
              <a:rPr lang="en" dirty="0"/>
              <a:t>time is used: </a:t>
            </a:r>
            <a:r>
              <a:rPr lang="en" b="1" dirty="0"/>
              <a:t>sleep(0.1)</a:t>
            </a:r>
            <a:endParaRPr b="1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dirty="0"/>
              <a:t>Use the variable </a:t>
            </a:r>
            <a:r>
              <a:rPr lang="en" b="1" dirty="0"/>
              <a:t>delay</a:t>
            </a:r>
            <a:r>
              <a:rPr lang="en" dirty="0"/>
              <a:t> instead </a:t>
            </a:r>
            <a:br>
              <a:rPr lang="en" dirty="0"/>
            </a:br>
            <a:r>
              <a:rPr lang="en" dirty="0"/>
              <a:t>of a literal value!</a:t>
            </a:r>
            <a:endParaRPr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dirty="0"/>
              <a:t>Increment </a:t>
            </a:r>
            <a:r>
              <a:rPr lang="en" b="1" dirty="0"/>
              <a:t>delay</a:t>
            </a:r>
            <a:r>
              <a:rPr lang="en" dirty="0"/>
              <a:t> by a little bit </a:t>
            </a:r>
            <a:endParaRPr dirty="0"/>
          </a:p>
        </p:txBody>
      </p:sp>
      <p:pic>
        <p:nvPicPr>
          <p:cNvPr id="379" name="Google Shape;379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26571" y="2628827"/>
            <a:ext cx="3562350" cy="1962150"/>
          </a:xfrm>
          <a:prstGeom prst="rect">
            <a:avLst/>
          </a:prstGeom>
          <a:noFill/>
          <a:ln>
            <a:noFill/>
          </a:ln>
        </p:spPr>
      </p:pic>
      <p:sp>
        <p:nvSpPr>
          <p:cNvPr id="380" name="Google Shape;380;p53"/>
          <p:cNvSpPr/>
          <p:nvPr/>
        </p:nvSpPr>
        <p:spPr>
          <a:xfrm>
            <a:off x="5511146" y="3370802"/>
            <a:ext cx="1111800" cy="2391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5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Activity #8</a:t>
            </a:r>
            <a:endParaRPr/>
          </a:p>
        </p:txBody>
      </p:sp>
      <p:sp>
        <p:nvSpPr>
          <p:cNvPr id="386" name="Google Shape;386;p5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3847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Define the </a:t>
            </a:r>
            <a:r>
              <a:rPr lang="en" b="1"/>
              <a:t>delay</a:t>
            </a:r>
            <a:r>
              <a:rPr lang="en"/>
              <a:t> variable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Use </a:t>
            </a:r>
            <a:r>
              <a:rPr lang="en" b="1"/>
              <a:t>delay</a:t>
            </a:r>
            <a:r>
              <a:rPr lang="en"/>
              <a:t> in sleep()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Increment </a:t>
            </a:r>
            <a:r>
              <a:rPr lang="en" b="1"/>
              <a:t>delay</a:t>
            </a:r>
            <a:endParaRPr b="1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grpSp>
        <p:nvGrpSpPr>
          <p:cNvPr id="387" name="Google Shape;387;p54"/>
          <p:cNvGrpSpPr/>
          <p:nvPr/>
        </p:nvGrpSpPr>
        <p:grpSpPr>
          <a:xfrm>
            <a:off x="4563733" y="1216315"/>
            <a:ext cx="4042331" cy="3288699"/>
            <a:chOff x="5197425" y="1161950"/>
            <a:chExt cx="3728400" cy="2984571"/>
          </a:xfrm>
        </p:grpSpPr>
        <p:pic>
          <p:nvPicPr>
            <p:cNvPr id="388" name="Google Shape;388;p5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5197425" y="1161950"/>
              <a:ext cx="3728400" cy="298457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89" name="Google Shape;389;p54"/>
            <p:cNvSpPr/>
            <p:nvPr/>
          </p:nvSpPr>
          <p:spPr>
            <a:xfrm>
              <a:off x="5519650" y="1441575"/>
              <a:ext cx="1184700" cy="207900"/>
            </a:xfrm>
            <a:prstGeom prst="roundRect">
              <a:avLst>
                <a:gd name="adj" fmla="val 16667"/>
              </a:avLst>
            </a:prstGeom>
            <a:noFill/>
            <a:ln w="19050" cap="flat" cmpd="sng">
              <a:solidFill>
                <a:srgbClr val="00F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390" name="Google Shape;390;p54"/>
            <p:cNvSpPr/>
            <p:nvPr/>
          </p:nvSpPr>
          <p:spPr>
            <a:xfrm>
              <a:off x="5900650" y="2747375"/>
              <a:ext cx="1184700" cy="207900"/>
            </a:xfrm>
            <a:prstGeom prst="roundRect">
              <a:avLst>
                <a:gd name="adj" fmla="val 16667"/>
              </a:avLst>
            </a:prstGeom>
            <a:noFill/>
            <a:ln w="19050" cap="flat" cmpd="sng">
              <a:solidFill>
                <a:srgbClr val="00F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391" name="Google Shape;391;p54"/>
            <p:cNvSpPr/>
            <p:nvPr/>
          </p:nvSpPr>
          <p:spPr>
            <a:xfrm>
              <a:off x="5900650" y="2955275"/>
              <a:ext cx="1988100" cy="252900"/>
            </a:xfrm>
            <a:prstGeom prst="roundRect">
              <a:avLst>
                <a:gd name="adj" fmla="val 16667"/>
              </a:avLst>
            </a:prstGeom>
            <a:noFill/>
            <a:ln w="19050" cap="flat" cmpd="sng">
              <a:solidFill>
                <a:srgbClr val="00F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5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Post-Mission Reflection</a:t>
            </a:r>
            <a:endParaRPr/>
          </a:p>
        </p:txBody>
      </p:sp>
      <p:sp>
        <p:nvSpPr>
          <p:cNvPr id="397" name="Google Shape;397;p5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5614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Read the “completed mission” message and click to complete the mission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Complete the Mission 9 Log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398" name="Google Shape;398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43450" y="443275"/>
            <a:ext cx="2158912" cy="387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56"/>
          <p:cNvSpPr txBox="1">
            <a:spLocks noGrp="1"/>
          </p:cNvSpPr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Clearing your CodeX</a:t>
            </a:r>
            <a:endParaRPr/>
          </a:p>
        </p:txBody>
      </p:sp>
      <p:sp>
        <p:nvSpPr>
          <p:cNvPr id="404" name="Google Shape;404;p56"/>
          <p:cNvSpPr txBox="1"/>
          <p:nvPr/>
        </p:nvSpPr>
        <p:spPr>
          <a:xfrm>
            <a:off x="584225" y="2847375"/>
            <a:ext cx="7317300" cy="12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6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Go to FILE -- BROWSE FILES </a:t>
            </a:r>
            <a:endParaRPr sz="2000">
              <a:solidFill>
                <a:schemeClr val="accent6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6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Select the “</a:t>
            </a:r>
            <a:r>
              <a:rPr lang="en" sz="2000" b="1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Clear</a:t>
            </a:r>
            <a:r>
              <a:rPr lang="en" sz="2000">
                <a:solidFill>
                  <a:schemeClr val="accent6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” file and open it</a:t>
            </a:r>
            <a:endParaRPr sz="2000">
              <a:solidFill>
                <a:schemeClr val="accent6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6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Run the program to clear the CodeX</a:t>
            </a:r>
            <a:endParaRPr sz="2000">
              <a:solidFill>
                <a:schemeClr val="accent6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Activity #1</a:t>
            </a:r>
            <a:endParaRPr/>
          </a:p>
        </p:txBody>
      </p:sp>
      <p:sp>
        <p:nvSpPr>
          <p:cNvPr id="89" name="Google Shape;89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Start a new file named </a:t>
            </a:r>
            <a:br>
              <a:rPr lang="en"/>
            </a:br>
            <a:r>
              <a:rPr lang="en" b="1">
                <a:latin typeface="Montserrat"/>
                <a:ea typeface="Montserrat"/>
                <a:cs typeface="Montserrat"/>
                <a:sym typeface="Montserrat"/>
              </a:rPr>
              <a:t>Game_Spinner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Import the codex module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Import the random module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Assign a random </a:t>
            </a:r>
            <a:r>
              <a:rPr lang="en" b="1"/>
              <a:t>number</a:t>
            </a:r>
            <a:r>
              <a:rPr lang="en"/>
              <a:t> to a variable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Use </a:t>
            </a:r>
            <a:r>
              <a:rPr lang="en" b="1"/>
              <a:t>display.show()</a:t>
            </a:r>
            <a:r>
              <a:rPr lang="en"/>
              <a:t> to display the list item at the number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Use CodeTrek if you need help </a:t>
            </a:r>
            <a:endParaRPr/>
          </a:p>
        </p:txBody>
      </p:sp>
      <p:pic>
        <p:nvPicPr>
          <p:cNvPr id="90" name="Google Shape;9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02400" y="1266479"/>
            <a:ext cx="4532400" cy="1633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Which arrows</a:t>
            </a:r>
            <a:endParaRPr/>
          </a:p>
        </p:txBody>
      </p:sp>
      <p:sp>
        <p:nvSpPr>
          <p:cNvPr id="96" name="Google Shape;96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772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previous missions, you learned about random number and lists.</a:t>
            </a:r>
            <a:endParaRPr/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Answer 2 quiz questions about random numbers and the list index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97" name="Google Shape;9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50777" y="1005839"/>
            <a:ext cx="2244600" cy="1781186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8"/>
          <p:cNvSpPr txBox="1"/>
          <p:nvPr/>
        </p:nvSpPr>
        <p:spPr>
          <a:xfrm>
            <a:off x="6084288" y="2107625"/>
            <a:ext cx="2748000" cy="79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CODEX</a:t>
            </a:r>
            <a:endParaRPr sz="4800"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9" name="Google Shape;99;p18"/>
          <p:cNvSpPr/>
          <p:nvPr/>
        </p:nvSpPr>
        <p:spPr>
          <a:xfrm>
            <a:off x="6350775" y="2787025"/>
            <a:ext cx="2244600" cy="445500"/>
          </a:xfrm>
          <a:prstGeom prst="rect">
            <a:avLst/>
          </a:prstGeom>
          <a:solidFill>
            <a:srgbClr val="F4D0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00" name="Google Shape;100;p18"/>
          <p:cNvSpPr txBox="1"/>
          <p:nvPr/>
        </p:nvSpPr>
        <p:spPr>
          <a:xfrm>
            <a:off x="6350925" y="2634625"/>
            <a:ext cx="2244600" cy="4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QUIZ</a:t>
            </a:r>
            <a:endParaRPr sz="3600"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 #2: Click to flick</a:t>
            </a:r>
            <a:endParaRPr/>
          </a:p>
        </p:txBody>
      </p:sp>
      <p:sp>
        <p:nvSpPr>
          <p:cNvPr id="106" name="Google Shape;106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3715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Some board games have a game spinner with an arrow that you flick.</a:t>
            </a:r>
            <a:endParaRPr/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You will use a button press instead of a flick to “spin” your arrow.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Make your game spinner arrow change whenever you press either BTN_A or BTN_B.</a:t>
            </a:r>
            <a:endParaRPr/>
          </a:p>
        </p:txBody>
      </p:sp>
      <p:pic>
        <p:nvPicPr>
          <p:cNvPr id="107" name="Google Shape;10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48900" y="1304650"/>
            <a:ext cx="3105150" cy="2095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 #2: Click to flick</a:t>
            </a:r>
            <a:endParaRPr/>
          </a:p>
        </p:txBody>
      </p:sp>
      <p:sp>
        <p:nvSpPr>
          <p:cNvPr id="113" name="Google Shape;113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3715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Two things to learn:</a:t>
            </a:r>
            <a:endParaRPr/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Current button press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Mission 4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Logical operators</a:t>
            </a:r>
            <a:endParaRPr/>
          </a:p>
        </p:txBody>
      </p:sp>
      <p:pic>
        <p:nvPicPr>
          <p:cNvPr id="114" name="Google Shape;11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48900" y="1304650"/>
            <a:ext cx="3105150" cy="2095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 #2: Click to flick</a:t>
            </a:r>
            <a:endParaRPr/>
          </a:p>
        </p:txBody>
      </p:sp>
      <p:sp>
        <p:nvSpPr>
          <p:cNvPr id="120" name="Google Shape;120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851800" cy="357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Current button press</a:t>
            </a:r>
            <a:endParaRPr/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In Mission 4, you learned about buttons.is_pressed()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It checks </a:t>
            </a:r>
            <a:r>
              <a:rPr lang="en" b="1" i="1"/>
              <a:t>right then</a:t>
            </a:r>
            <a:r>
              <a:rPr lang="en"/>
              <a:t> to see if a button is pressed and will do something if it is.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For this program, you will use </a:t>
            </a:r>
            <a:r>
              <a:rPr lang="en" b="1"/>
              <a:t>buttons.is_pressed()</a:t>
            </a:r>
            <a:r>
              <a:rPr lang="en"/>
              <a:t> for both A and B buttons</a:t>
            </a:r>
            <a:endParaRPr/>
          </a:p>
        </p:txBody>
      </p:sp>
      <p:pic>
        <p:nvPicPr>
          <p:cNvPr id="121" name="Google Shape;12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18175" y="1304650"/>
            <a:ext cx="2735875" cy="1846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lum">
  <a:themeElements>
    <a:clrScheme name="Plum">
      <a:dk1>
        <a:srgbClr val="611BB8"/>
      </a:dk1>
      <a:lt1>
        <a:srgbClr val="FFFFFF"/>
      </a:lt1>
      <a:dk2>
        <a:srgbClr val="000000"/>
      </a:dk2>
      <a:lt2>
        <a:srgbClr val="7F7F7F"/>
      </a:lt2>
      <a:accent1>
        <a:srgbClr val="333333"/>
      </a:accent1>
      <a:accent2>
        <a:srgbClr val="5E2B97"/>
      </a:accent2>
      <a:accent3>
        <a:srgbClr val="7E57C2"/>
      </a:accent3>
      <a:accent4>
        <a:srgbClr val="C77025"/>
      </a:accent4>
      <a:accent5>
        <a:srgbClr val="009688"/>
      </a:accent5>
      <a:accent6>
        <a:srgbClr val="FFD600"/>
      </a:accent6>
      <a:hlink>
        <a:srgbClr val="009688"/>
      </a:hlink>
      <a:folHlink>
        <a:srgbClr val="00968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1833</Words>
  <Application>Microsoft Office PowerPoint</Application>
  <PresentationFormat>On-screen Show (16:9)</PresentationFormat>
  <Paragraphs>222</Paragraphs>
  <Slides>44</Slides>
  <Notes>44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1" baseType="lpstr">
      <vt:lpstr>Arial</vt:lpstr>
      <vt:lpstr>Calibri</vt:lpstr>
      <vt:lpstr>Source Sans Pro</vt:lpstr>
      <vt:lpstr>Roboto</vt:lpstr>
      <vt:lpstr>Montserrat</vt:lpstr>
      <vt:lpstr>Raleway</vt:lpstr>
      <vt:lpstr>Plum</vt:lpstr>
      <vt:lpstr>Game Spinner</vt:lpstr>
      <vt:lpstr>Pre-Mission Preparation</vt:lpstr>
      <vt:lpstr>Mission 9: Game Spinner</vt:lpstr>
      <vt:lpstr>Objective #1: Random arrow</vt:lpstr>
      <vt:lpstr>Mission Activity #1</vt:lpstr>
      <vt:lpstr>Which arrows</vt:lpstr>
      <vt:lpstr>Objective #2: Click to flick</vt:lpstr>
      <vt:lpstr>Objective #2: Click to flick</vt:lpstr>
      <vt:lpstr>Objective #2: Click to flick</vt:lpstr>
      <vt:lpstr>Objective #2: Click to flick</vt:lpstr>
      <vt:lpstr>Objective #2: Click to flick</vt:lpstr>
      <vt:lpstr>Mission Activity #2</vt:lpstr>
      <vt:lpstr>Mission Activity #2</vt:lpstr>
      <vt:lpstr>Objective #3: Fun Functions</vt:lpstr>
      <vt:lpstr>Objective #3: Fun Functions</vt:lpstr>
      <vt:lpstr>Objective #3: Fun Functions</vt:lpstr>
      <vt:lpstr>Functions in Mission 3</vt:lpstr>
      <vt:lpstr>Call a function</vt:lpstr>
      <vt:lpstr>Objective #3: Fun Functions</vt:lpstr>
      <vt:lpstr>Objective #3: Fun Functions</vt:lpstr>
      <vt:lpstr>Mission Activity #3</vt:lpstr>
      <vt:lpstr>Mission Activity #3</vt:lpstr>
      <vt:lpstr>Objective #4: Animation</vt:lpstr>
      <vt:lpstr>Objective #4: Animation</vt:lpstr>
      <vt:lpstr>Objective #4: Animation</vt:lpstr>
      <vt:lpstr>Mission Activity #4</vt:lpstr>
      <vt:lpstr>Indented?</vt:lpstr>
      <vt:lpstr>Objective #5: Style points - physics part 1</vt:lpstr>
      <vt:lpstr>Objective #5: Style points - physics part 1</vt:lpstr>
      <vt:lpstr>Objective #5: Style points - physics part 1</vt:lpstr>
      <vt:lpstr>Objective #5: Style points - physics part 1</vt:lpstr>
      <vt:lpstr>Mission Activity #5</vt:lpstr>
      <vt:lpstr>Mission Activity #5</vt:lpstr>
      <vt:lpstr>Objective #6: Unruly index</vt:lpstr>
      <vt:lpstr>Mission Activity #6</vt:lpstr>
      <vt:lpstr>Mission Activity #6</vt:lpstr>
      <vt:lpstr>Objective #7: Tame the unruly index</vt:lpstr>
      <vt:lpstr>Objective #7: Tame the unruly index</vt:lpstr>
      <vt:lpstr>Objective #7: Tame the unruly index</vt:lpstr>
      <vt:lpstr>Mission Activity #7</vt:lpstr>
      <vt:lpstr>Objective #8: Style points - physics part 2</vt:lpstr>
      <vt:lpstr>Mission Activity #8</vt:lpstr>
      <vt:lpstr>Post-Mission Reflection</vt:lpstr>
      <vt:lpstr>Clearing your CodeX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Jill Jones</cp:lastModifiedBy>
  <cp:revision>1</cp:revision>
  <dcterms:modified xsi:type="dcterms:W3CDTF">2024-08-05T04:16:04Z</dcterms:modified>
</cp:coreProperties>
</file>